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348" r:id="rId5"/>
    <p:sldId id="355" r:id="rId6"/>
    <p:sldId id="310" r:id="rId7"/>
    <p:sldId id="356" r:id="rId8"/>
    <p:sldId id="357" r:id="rId9"/>
    <p:sldId id="358" r:id="rId10"/>
    <p:sldId id="359" r:id="rId11"/>
    <p:sldId id="360" r:id="rId12"/>
    <p:sldId id="361" r:id="rId13"/>
    <p:sldId id="362" r:id="rId14"/>
    <p:sldId id="363" r:id="rId15"/>
    <p:sldId id="364" r:id="rId16"/>
    <p:sldId id="315" r:id="rId17"/>
    <p:sldId id="366" r:id="rId18"/>
    <p:sldId id="367" r:id="rId19"/>
    <p:sldId id="368" r:id="rId20"/>
    <p:sldId id="352" r:id="rId21"/>
    <p:sldId id="369" r:id="rId22"/>
    <p:sldId id="351" r:id="rId23"/>
    <p:sldId id="261" r:id="rId24"/>
    <p:sldId id="365" r:id="rId25"/>
    <p:sldId id="321" r:id="rId26"/>
    <p:sldId id="343" r:id="rId27"/>
    <p:sldId id="320" r:id="rId28"/>
    <p:sldId id="323" r:id="rId29"/>
    <p:sldId id="324" r:id="rId30"/>
    <p:sldId id="349" r:id="rId31"/>
    <p:sldId id="325" r:id="rId32"/>
    <p:sldId id="326" r:id="rId33"/>
    <p:sldId id="327" r:id="rId34"/>
    <p:sldId id="328" r:id="rId35"/>
    <p:sldId id="329" r:id="rId36"/>
    <p:sldId id="330" r:id="rId37"/>
    <p:sldId id="353" r:id="rId38"/>
    <p:sldId id="331" r:id="rId39"/>
    <p:sldId id="332" r:id="rId40"/>
    <p:sldId id="333" r:id="rId41"/>
    <p:sldId id="334" r:id="rId42"/>
    <p:sldId id="335" r:id="rId43"/>
    <p:sldId id="336" r:id="rId44"/>
    <p:sldId id="337" r:id="rId45"/>
    <p:sldId id="338" r:id="rId46"/>
    <p:sldId id="339" r:id="rId47"/>
    <p:sldId id="262" r:id="rId48"/>
    <p:sldId id="340" r:id="rId49"/>
    <p:sldId id="342" r:id="rId50"/>
    <p:sldId id="344" r:id="rId51"/>
    <p:sldId id="346" r:id="rId52"/>
    <p:sldId id="350" r:id="rId53"/>
    <p:sldId id="347" r:id="rId5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752" autoAdjust="0"/>
    <p:restoredTop sz="94660"/>
  </p:normalViewPr>
  <p:slideViewPr>
    <p:cSldViewPr snapToGrid="0">
      <p:cViewPr>
        <p:scale>
          <a:sx n="50" d="100"/>
          <a:sy n="50" d="100"/>
        </p:scale>
        <p:origin x="79" y="6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3A491-DCAD-4466-A46C-109358C404B2}" type="datetimeFigureOut">
              <a:rPr lang="en-US" smtClean="0"/>
              <a:t>3/26/2018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E428F-7162-4358-9F23-D2ED3EFC33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0939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3A491-DCAD-4466-A46C-109358C404B2}" type="datetimeFigureOut">
              <a:rPr lang="en-US" smtClean="0"/>
              <a:t>3/26/2018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E428F-7162-4358-9F23-D2ED3EFC33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59792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3A491-DCAD-4466-A46C-109358C404B2}" type="datetimeFigureOut">
              <a:rPr lang="en-US" smtClean="0"/>
              <a:t>3/26/2018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E428F-7162-4358-9F23-D2ED3EFC33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4556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3A491-DCAD-4466-A46C-109358C404B2}" type="datetimeFigureOut">
              <a:rPr lang="en-US" smtClean="0"/>
              <a:t>3/26/2018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E428F-7162-4358-9F23-D2ED3EFC33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3291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3A491-DCAD-4466-A46C-109358C404B2}" type="datetimeFigureOut">
              <a:rPr lang="en-US" smtClean="0"/>
              <a:t>3/26/2018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E428F-7162-4358-9F23-D2ED3EFC33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2978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3A491-DCAD-4466-A46C-109358C404B2}" type="datetimeFigureOut">
              <a:rPr lang="en-US" smtClean="0"/>
              <a:t>3/26/2018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E428F-7162-4358-9F23-D2ED3EFC33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3759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3A491-DCAD-4466-A46C-109358C404B2}" type="datetimeFigureOut">
              <a:rPr lang="en-US" smtClean="0"/>
              <a:t>3/26/2018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E428F-7162-4358-9F23-D2ED3EFC33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3692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3A491-DCAD-4466-A46C-109358C404B2}" type="datetimeFigureOut">
              <a:rPr lang="en-US" smtClean="0"/>
              <a:t>3/26/2018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E428F-7162-4358-9F23-D2ED3EFC33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2731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3A491-DCAD-4466-A46C-109358C404B2}" type="datetimeFigureOut">
              <a:rPr lang="en-US" smtClean="0"/>
              <a:t>3/26/2018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E428F-7162-4358-9F23-D2ED3EFC33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8794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3A491-DCAD-4466-A46C-109358C404B2}" type="datetimeFigureOut">
              <a:rPr lang="en-US" smtClean="0"/>
              <a:t>3/26/2018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E428F-7162-4358-9F23-D2ED3EFC33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07935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3A491-DCAD-4466-A46C-109358C404B2}" type="datetimeFigureOut">
              <a:rPr lang="en-US" smtClean="0"/>
              <a:t>3/26/2018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E428F-7162-4358-9F23-D2ED3EFC33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6813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43A491-DCAD-4466-A46C-109358C404B2}" type="datetimeFigureOut">
              <a:rPr lang="en-US" smtClean="0"/>
              <a:t>3/26/2018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8E428F-7162-4358-9F23-D2ED3EFC33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3380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6.png"/><Relationship Id="rId7" Type="http://schemas.openxmlformats.org/officeDocument/2006/relationships/image" Target="../media/image5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3.png"/><Relationship Id="rId4" Type="http://schemas.openxmlformats.org/officeDocument/2006/relationships/image" Target="../media/image4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53.png"/><Relationship Id="rId7" Type="http://schemas.openxmlformats.org/officeDocument/2006/relationships/image" Target="../media/image5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Relationship Id="rId9" Type="http://schemas.openxmlformats.org/officeDocument/2006/relationships/image" Target="../media/image57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10" Type="http://schemas.openxmlformats.org/officeDocument/2006/relationships/image" Target="../media/image4.png"/><Relationship Id="rId4" Type="http://schemas.openxmlformats.org/officeDocument/2006/relationships/image" Target="../media/image60.png"/><Relationship Id="rId9" Type="http://schemas.openxmlformats.org/officeDocument/2006/relationships/image" Target="../media/image5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0696" y="2019431"/>
            <a:ext cx="7763557" cy="2123364"/>
          </a:xfrm>
        </p:spPr>
        <p:txBody>
          <a:bodyPr>
            <a:noAutofit/>
          </a:bodyPr>
          <a:lstStyle/>
          <a:p>
            <a:r>
              <a:rPr lang="en-US" sz="3200" dirty="0" err="1"/>
              <a:t>Algoritmo</a:t>
            </a:r>
            <a:r>
              <a:rPr lang="en-US" sz="3200" dirty="0"/>
              <a:t> Gen</a:t>
            </a:r>
            <a:r>
              <a:rPr lang="es-PE" sz="3200" dirty="0"/>
              <a:t>ético </a:t>
            </a:r>
            <a:r>
              <a:rPr lang="es-PE" sz="3200" dirty="0" err="1"/>
              <a:t>Multiobjetivo</a:t>
            </a:r>
            <a:r>
              <a:rPr lang="es-PE" sz="3200" dirty="0"/>
              <a:t> para la Optimización de la Distribución de Ayuda Humanitaria en Caso de Desastres Naturales</a:t>
            </a:r>
            <a:endParaRPr lang="en-US" sz="32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58074" y="5137550"/>
            <a:ext cx="4027852" cy="104811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Robert Alonso Aduviri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Choque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6" name="Straight Connector 5"/>
          <p:cNvCxnSpPr>
            <a:cxnSpLocks/>
          </p:cNvCxnSpPr>
          <p:nvPr/>
        </p:nvCxnSpPr>
        <p:spPr>
          <a:xfrm>
            <a:off x="650696" y="4838569"/>
            <a:ext cx="7682593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9" name="Picture 2" descr="Resultado de imagen para pucp logo">
            <a:extLst>
              <a:ext uri="{FF2B5EF4-FFF2-40B4-BE49-F238E27FC236}">
                <a16:creationId xmlns:a16="http://schemas.microsoft.com/office/drawing/2014/main" id="{6BE47901-61AF-4016-930D-30E29F78BE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3094" y="510581"/>
            <a:ext cx="3228392" cy="1488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67535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156578E-BC16-44D4-9ECC-29941A6E83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938" y="283987"/>
            <a:ext cx="4127755" cy="27878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7F70A02-7C4F-469D-BD70-7E806CE8B1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999" y="347616"/>
            <a:ext cx="4200165" cy="27241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067C05F-E3AA-452B-9ACD-A71A0F2DAE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514" y="3429000"/>
            <a:ext cx="4164601" cy="26776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477562A-DF8B-4AF5-B8AC-F9F9D90C22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0237" y="3895725"/>
            <a:ext cx="3655378" cy="33813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E5AA7AF-4A0D-4AEF-BC36-7D197D083A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35887" y="4210047"/>
            <a:ext cx="2205038" cy="1531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6780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C0AE3EF-D869-4CA3-836F-68D013C7F7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750" y="1245879"/>
            <a:ext cx="7181850" cy="337695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147D91D-BDBC-4B72-AAA9-B259F476904D}"/>
              </a:ext>
            </a:extLst>
          </p:cNvPr>
          <p:cNvSpPr txBox="1"/>
          <p:nvPr/>
        </p:nvSpPr>
        <p:spPr>
          <a:xfrm>
            <a:off x="843790" y="4786314"/>
            <a:ext cx="7589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 Overview of the Steps That Compose the KDD Process. (Fayyad et al. 1996a)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49F0EF-5812-4351-99A4-F855DF265411}"/>
              </a:ext>
            </a:extLst>
          </p:cNvPr>
          <p:cNvSpPr txBox="1"/>
          <p:nvPr/>
        </p:nvSpPr>
        <p:spPr>
          <a:xfrm>
            <a:off x="1666875" y="2006919"/>
            <a:ext cx="4286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92D050"/>
                </a:solidFill>
              </a:rPr>
              <a:t>✓</a:t>
            </a:r>
          </a:p>
        </p:txBody>
      </p:sp>
    </p:spTree>
    <p:extLst>
      <p:ext uri="{BB962C8B-B14F-4D97-AF65-F5344CB8AC3E}">
        <p14:creationId xmlns:p14="http://schemas.microsoft.com/office/powerpoint/2010/main" val="30723417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57DCE3F-1784-47E6-8C2F-C08F2619EA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751" y="589113"/>
            <a:ext cx="6778148" cy="34971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5DB3F70-8C2F-429B-9306-81A6BF06FB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8712" y="4225316"/>
            <a:ext cx="2871788" cy="23372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8CE4231-D11B-4877-83E2-D2C11FCA28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3501" y="4196904"/>
            <a:ext cx="2581276" cy="2394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1603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FEF78AE-950A-4ED0-A6E3-A3F0E8E940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012" y="795289"/>
            <a:ext cx="7130239" cy="5267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0821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6A7F91C-DAA5-417E-8745-DB4BB08EAE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2562" y="519112"/>
            <a:ext cx="6238875" cy="130935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EE5B88A-735F-4ECB-AF3E-ABA5AAE63F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472" y="2332854"/>
            <a:ext cx="8821056" cy="4053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8636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F0E93005-E7DA-45E5-8408-C03DE501197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629" y="934120"/>
            <a:ext cx="8054518" cy="4989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8810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27226E4-B1DA-4839-B60D-D2EC3D230D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625" y="762289"/>
            <a:ext cx="3980054" cy="17712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CACF32D-78A1-421D-9796-FE216D62A05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500"/>
          <a:stretch/>
        </p:blipFill>
        <p:spPr>
          <a:xfrm>
            <a:off x="4981462" y="680706"/>
            <a:ext cx="3324338" cy="18528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848F770-B175-431D-ADCB-676E6F59B8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1762" y="3182172"/>
            <a:ext cx="3800475" cy="12668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894BD3A-8A03-42F0-8A9C-20C66891AA4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3791" r="41480"/>
          <a:stretch/>
        </p:blipFill>
        <p:spPr>
          <a:xfrm>
            <a:off x="2062105" y="4957766"/>
            <a:ext cx="5678557" cy="112394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BC633B4-DA12-4EA1-A61B-E2DFB3A3049F}"/>
              </a:ext>
            </a:extLst>
          </p:cNvPr>
          <p:cNvSpPr/>
          <p:nvPr/>
        </p:nvSpPr>
        <p:spPr>
          <a:xfrm>
            <a:off x="5786438" y="3253740"/>
            <a:ext cx="600075" cy="3762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6165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8150D8C-3FFA-4A3A-BFA2-31D0F6759E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788" y="899139"/>
            <a:ext cx="8354424" cy="5059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3752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41F67A9-4258-47CF-8BAC-0E1EC479FF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439" y="886864"/>
            <a:ext cx="8359122" cy="5084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1917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Próximos pasos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500062" y="1625602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12" name="Content Placeholder 9">
            <a:extLst>
              <a:ext uri="{FF2B5EF4-FFF2-40B4-BE49-F238E27FC236}">
                <a16:creationId xmlns:a16="http://schemas.microsoft.com/office/drawing/2014/main" id="{2B88B2F7-E1E3-4601-AE3B-46C9FBDAF70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70056" y="1818867"/>
            <a:ext cx="3940157" cy="4958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4">
            <a:extLst>
              <a:ext uri="{FF2B5EF4-FFF2-40B4-BE49-F238E27FC236}">
                <a16:creationId xmlns:a16="http://schemas.microsoft.com/office/drawing/2014/main" id="{D48FAD27-68ED-4BEE-A1D0-455D59EAB41A}"/>
              </a:ext>
            </a:extLst>
          </p:cNvPr>
          <p:cNvSpPr txBox="1">
            <a:spLocks/>
          </p:cNvSpPr>
          <p:nvPr/>
        </p:nvSpPr>
        <p:spPr>
          <a:xfrm>
            <a:off x="5210175" y="2103438"/>
            <a:ext cx="2815097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PE" sz="2400" dirty="0"/>
              <a:t>Red de almacenes (INDECI)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788554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0062" y="2197508"/>
            <a:ext cx="7886700" cy="402549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s-PE" sz="3200" dirty="0">
                <a:solidFill>
                  <a:schemeClr val="bg2"/>
                </a:solidFill>
              </a:rPr>
              <a:t>Contexto</a:t>
            </a:r>
          </a:p>
          <a:p>
            <a:pPr>
              <a:lnSpc>
                <a:spcPct val="100000"/>
              </a:lnSpc>
            </a:pPr>
            <a:r>
              <a:rPr lang="es-PE" sz="3200" dirty="0">
                <a:solidFill>
                  <a:schemeClr val="bg2"/>
                </a:solidFill>
              </a:rPr>
              <a:t>Formulación del modelo de optimización</a:t>
            </a:r>
          </a:p>
          <a:p>
            <a:pPr>
              <a:lnSpc>
                <a:spcPct val="100000"/>
              </a:lnSpc>
            </a:pPr>
            <a:r>
              <a:rPr lang="es-PE" sz="3200" dirty="0">
                <a:solidFill>
                  <a:schemeClr val="bg1">
                    <a:lumMod val="50000"/>
                  </a:schemeClr>
                </a:solidFill>
              </a:rPr>
              <a:t>Construcción de la instancia del problema</a:t>
            </a:r>
          </a:p>
          <a:p>
            <a:pPr>
              <a:lnSpc>
                <a:spcPct val="100000"/>
              </a:lnSpc>
            </a:pPr>
            <a:r>
              <a:rPr lang="es-PE" sz="3200" dirty="0">
                <a:solidFill>
                  <a:schemeClr val="bg1">
                    <a:lumMod val="50000"/>
                  </a:schemeClr>
                </a:solidFill>
              </a:rPr>
              <a:t>Próximos pasos</a:t>
            </a:r>
          </a:p>
          <a:p>
            <a:pPr>
              <a:lnSpc>
                <a:spcPct val="100000"/>
              </a:lnSpc>
            </a:pPr>
            <a:r>
              <a:rPr lang="es-PE" sz="3200" dirty="0">
                <a:solidFill>
                  <a:schemeClr val="bg1">
                    <a:lumMod val="50000"/>
                  </a:schemeClr>
                </a:solidFill>
              </a:rPr>
              <a:t>Anexos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500062" y="1625602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7848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Próximos pasos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500062" y="1625602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D9282F6-2B3A-47DB-9EAD-997BBC5A2608}"/>
              </a:ext>
            </a:extLst>
          </p:cNvPr>
          <p:cNvSpPr txBox="1"/>
          <p:nvPr/>
        </p:nvSpPr>
        <p:spPr>
          <a:xfrm>
            <a:off x="1678781" y="5933041"/>
            <a:ext cx="56578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dirty="0"/>
              <a:t>Optimización </a:t>
            </a:r>
            <a:r>
              <a:rPr lang="es-PE" dirty="0" err="1"/>
              <a:t>Multiobjetivo</a:t>
            </a:r>
            <a:r>
              <a:rPr lang="es-PE" dirty="0"/>
              <a:t> </a:t>
            </a:r>
            <a:r>
              <a:rPr lang="en-US" dirty="0"/>
              <a:t>+ GA</a:t>
            </a:r>
            <a:r>
              <a:rPr lang="es-PE" dirty="0"/>
              <a:t>: Non-</a:t>
            </a:r>
            <a:r>
              <a:rPr lang="es-PE" dirty="0" err="1"/>
              <a:t>dominated</a:t>
            </a:r>
            <a:r>
              <a:rPr lang="es-PE" dirty="0"/>
              <a:t> </a:t>
            </a:r>
            <a:r>
              <a:rPr lang="es-PE" dirty="0" err="1"/>
              <a:t>Sorting</a:t>
            </a:r>
            <a:r>
              <a:rPr lang="es-PE" dirty="0"/>
              <a:t> </a:t>
            </a:r>
            <a:r>
              <a:rPr lang="es-PE" dirty="0" err="1"/>
              <a:t>Genetic</a:t>
            </a:r>
            <a:r>
              <a:rPr lang="es-PE" dirty="0"/>
              <a:t> </a:t>
            </a:r>
            <a:r>
              <a:rPr lang="es-PE" dirty="0" err="1"/>
              <a:t>Algorithm</a:t>
            </a:r>
            <a:r>
              <a:rPr lang="es-PE" dirty="0"/>
              <a:t> II (NSGA-II)</a:t>
            </a:r>
            <a:endParaRPr lang="en-US" dirty="0"/>
          </a:p>
        </p:txBody>
      </p:sp>
      <p:pic>
        <p:nvPicPr>
          <p:cNvPr id="2050" name="Picture 2" descr="http://project7.ir/wp-content/uploads/Kapovich-Genetic_Algorithm-1024x776.jpg">
            <a:extLst>
              <a:ext uri="{FF2B5EF4-FFF2-40B4-BE49-F238E27FC236}">
                <a16:creationId xmlns:a16="http://schemas.microsoft.com/office/drawing/2014/main" id="{395A2CE4-70C3-479C-8044-4066C363EDC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8307" y="2192338"/>
            <a:ext cx="4547386" cy="3446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98864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Próximos pasos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500062" y="1625602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B5FFD3F-5FE0-42A3-A8A6-B628E5946A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62175" y="2243931"/>
            <a:ext cx="4819650" cy="35147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D9282F6-2B3A-47DB-9EAD-997BBC5A2608}"/>
              </a:ext>
            </a:extLst>
          </p:cNvPr>
          <p:cNvSpPr txBox="1"/>
          <p:nvPr/>
        </p:nvSpPr>
        <p:spPr>
          <a:xfrm>
            <a:off x="2363703" y="5942566"/>
            <a:ext cx="4416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dirty="0"/>
              <a:t>Optimización </a:t>
            </a:r>
            <a:r>
              <a:rPr lang="es-PE" dirty="0" err="1"/>
              <a:t>Multiobjetivo</a:t>
            </a:r>
            <a:r>
              <a:rPr lang="es-PE" dirty="0"/>
              <a:t>: Frente de Pareto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49460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Referencias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0062" y="1918742"/>
            <a:ext cx="7886700" cy="4304258"/>
          </a:xfrm>
        </p:spPr>
        <p:txBody>
          <a:bodyPr>
            <a:normAutofit/>
          </a:bodyPr>
          <a:lstStyle/>
          <a:p>
            <a:pPr algn="just">
              <a:lnSpc>
                <a:spcPct val="100000"/>
              </a:lnSpc>
            </a:pPr>
            <a:r>
              <a:rPr lang="es-PE" sz="2000" dirty="0">
                <a:solidFill>
                  <a:schemeClr val="bg1">
                    <a:lumMod val="50000"/>
                  </a:schemeClr>
                </a:solidFill>
              </a:rPr>
              <a:t>C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lark, A. and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</a:rPr>
              <a:t>Culkin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 B. (2013). A Network Transshipment Model for Planning Humanitarian Relief Operations after a Natural Disaster</a:t>
            </a:r>
          </a:p>
          <a:p>
            <a:pPr algn="just">
              <a:lnSpc>
                <a:spcPct val="100000"/>
              </a:lnSpc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Deb, K. et al. (2002). A Fast and Elitist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</a:rPr>
              <a:t>Multiobjective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 Genetic Algorithm: NSGA-II</a:t>
            </a:r>
          </a:p>
          <a:p>
            <a:pPr algn="just">
              <a:lnSpc>
                <a:spcPct val="100000"/>
              </a:lnSpc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Fayyad, U. et al. (1996). From Data Mining to Knowledge Discovery in Databases</a:t>
            </a:r>
          </a:p>
          <a:p>
            <a:pPr algn="just">
              <a:lnSpc>
                <a:spcPct val="100000"/>
              </a:lnSpc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Instituto Nacional de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</a:rPr>
              <a:t>Defensa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 Civil (2008).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</a:rPr>
              <a:t>Lecciones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</a:rPr>
              <a:t>Aprendidas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 del Sur</a:t>
            </a:r>
          </a:p>
          <a:p>
            <a:pPr algn="just">
              <a:lnSpc>
                <a:spcPct val="100000"/>
              </a:lnSpc>
            </a:pPr>
            <a:r>
              <a:rPr lang="es-ES" sz="2000" dirty="0">
                <a:solidFill>
                  <a:schemeClr val="bg1">
                    <a:lumMod val="50000"/>
                  </a:schemeClr>
                </a:solidFill>
              </a:rPr>
              <a:t>Presidencia del Consejo de Ministros, Secretaría de Gestión del Riesgo de Desastres (2017). Plan Multisectorial ante Heladas y Friaje 2017</a:t>
            </a:r>
          </a:p>
          <a:p>
            <a:pPr algn="just">
              <a:lnSpc>
                <a:spcPct val="100000"/>
              </a:lnSpc>
            </a:pPr>
            <a:r>
              <a:rPr lang="en-US" sz="2000" dirty="0" err="1">
                <a:solidFill>
                  <a:schemeClr val="bg1">
                    <a:lumMod val="50000"/>
                  </a:schemeClr>
                </a:solidFill>
              </a:rPr>
              <a:t>Vitoriano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, B.,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</a:rPr>
              <a:t>Ortuño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, M., Tirado, G. and Montero, J. (2011). A multi-criteria optimization model for humanitarian aid distribution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500062" y="1625602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00799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Objetivos Específicos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500062" y="1625602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DE9758A-2F12-4903-A846-173D165E57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024728"/>
            <a:ext cx="7886700" cy="4351338"/>
          </a:xfrm>
        </p:spPr>
        <p:txBody>
          <a:bodyPr>
            <a:normAutofit fontScale="70000" lnSpcReduction="20000"/>
          </a:bodyPr>
          <a:lstStyle/>
          <a:p>
            <a:pPr lvl="0"/>
            <a:r>
              <a:rPr lang="es-PE" dirty="0"/>
              <a:t>Construir la instancia del problema de distribución de ayuda humanitaria basada en un escenario real.</a:t>
            </a:r>
            <a:endParaRPr lang="en-US" dirty="0"/>
          </a:p>
          <a:p>
            <a:pPr lvl="0"/>
            <a:r>
              <a:rPr lang="es-PE" dirty="0"/>
              <a:t>Definir la formulación de la función objetivo, restricciones, variables de decisión y parámetros del problema de distribución de ayuda humanitaria. </a:t>
            </a:r>
            <a:endParaRPr lang="en-US" dirty="0"/>
          </a:p>
          <a:p>
            <a:pPr lvl="0"/>
            <a:r>
              <a:rPr lang="es-PE" dirty="0"/>
              <a:t>Definir y diseñar las estructuras de datos, función de aptitud y operadores del algoritmo genético.</a:t>
            </a:r>
            <a:endParaRPr lang="en-US" dirty="0"/>
          </a:p>
          <a:p>
            <a:pPr lvl="0"/>
            <a:r>
              <a:rPr lang="es-PE" dirty="0"/>
              <a:t>Implementar el algoritmo genético para la resolución del problema de distribución de ayuda humanitaria.</a:t>
            </a:r>
            <a:endParaRPr lang="en-US" dirty="0"/>
          </a:p>
          <a:p>
            <a:pPr lvl="0"/>
            <a:r>
              <a:rPr lang="es-PE" dirty="0"/>
              <a:t>Diseñar e implementar un programa lineal a partir de la formulación del problema de optimización.</a:t>
            </a:r>
            <a:endParaRPr lang="en-US" dirty="0"/>
          </a:p>
          <a:p>
            <a:pPr lvl="0"/>
            <a:r>
              <a:rPr lang="es-PE" dirty="0"/>
              <a:t>Diseñar y desarrollar la experimentación numérica para comparar el desempeño del algoritmo genético con el método de programación lineal.</a:t>
            </a:r>
            <a:endParaRPr lang="en-US" dirty="0"/>
          </a:p>
          <a:p>
            <a:pPr lvl="0"/>
            <a:r>
              <a:rPr lang="es-PE" dirty="0"/>
              <a:t>Desarrollar la interfaz de usuario para la ejecución y visualización de los algoritmos de optimización.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58165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002" y="2518645"/>
            <a:ext cx="7499145" cy="1763074"/>
          </a:xfrm>
        </p:spPr>
        <p:txBody>
          <a:bodyPr>
            <a:noAutofit/>
          </a:bodyPr>
          <a:lstStyle/>
          <a:p>
            <a:r>
              <a:rPr lang="es-PE" sz="5400" b="1" dirty="0">
                <a:solidFill>
                  <a:schemeClr val="accent1">
                    <a:lumMod val="75000"/>
                  </a:schemeClr>
                </a:solidFill>
              </a:rPr>
              <a:t>¿Cómo distribuir la ayuda de forma más eficiente?</a:t>
            </a:r>
            <a:endParaRPr lang="en-US" sz="54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11344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2FA71B3-1185-410D-9847-419C1C77CD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544" y="2519389"/>
            <a:ext cx="7688911" cy="2628952"/>
          </a:xfrm>
          <a:prstGeom prst="rect">
            <a:avLst/>
          </a:prstGeom>
        </p:spPr>
      </p:pic>
      <p:sp>
        <p:nvSpPr>
          <p:cNvPr id="7" name="Title 2">
            <a:extLst>
              <a:ext uri="{FF2B5EF4-FFF2-40B4-BE49-F238E27FC236}">
                <a16:creationId xmlns:a16="http://schemas.microsoft.com/office/drawing/2014/main" id="{C2EC0FFC-37D6-4BC5-B8D1-8EEAAFDA16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95199"/>
            <a:ext cx="7886700" cy="1325563"/>
          </a:xfrm>
        </p:spPr>
        <p:txBody>
          <a:bodyPr/>
          <a:lstStyle/>
          <a:p>
            <a:r>
              <a:rPr lang="es-PE" dirty="0"/>
              <a:t>Logística humanitaria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0944137-94B5-4F76-9CDB-28F629E34A5D}"/>
              </a:ext>
            </a:extLst>
          </p:cNvPr>
          <p:cNvCxnSpPr/>
          <p:nvPr/>
        </p:nvCxnSpPr>
        <p:spPr>
          <a:xfrm>
            <a:off x="500062" y="1539538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51996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D6FD98B9-4B8B-42C1-9042-7FE9C8CD5F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31981" y="163253"/>
            <a:ext cx="5244353" cy="6600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4">
            <a:extLst>
              <a:ext uri="{FF2B5EF4-FFF2-40B4-BE49-F238E27FC236}">
                <a16:creationId xmlns:a16="http://schemas.microsoft.com/office/drawing/2014/main" id="{FBFC266D-47A9-470C-AB8B-5ADD1A3B1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5852" y="365126"/>
            <a:ext cx="3729497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s-PE" sz="4000" dirty="0"/>
              <a:t>Red de almacenes (INDECI)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1747706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6FA46200-0C6C-4C31-AB58-EF1477AA5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95199"/>
            <a:ext cx="7886700" cy="1325563"/>
          </a:xfrm>
        </p:spPr>
        <p:txBody>
          <a:bodyPr/>
          <a:lstStyle/>
          <a:p>
            <a:r>
              <a:rPr lang="es-PE" dirty="0"/>
              <a:t>Logística humanitaria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EFB9321-CAAC-4F9B-B9DD-1D250872CC96}"/>
              </a:ext>
            </a:extLst>
          </p:cNvPr>
          <p:cNvCxnSpPr/>
          <p:nvPr/>
        </p:nvCxnSpPr>
        <p:spPr>
          <a:xfrm>
            <a:off x="500062" y="1539538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17575BDD-9D06-495F-B206-C8ECE93559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1950" y="2598031"/>
            <a:ext cx="2800350" cy="2505075"/>
          </a:xfrm>
          <a:prstGeom prst="rect">
            <a:avLst/>
          </a:prstGeom>
        </p:spPr>
      </p:pic>
      <p:pic>
        <p:nvPicPr>
          <p:cNvPr id="9218" name="Picture 2" descr="Resultado de imagen para money symbol">
            <a:extLst>
              <a:ext uri="{FF2B5EF4-FFF2-40B4-BE49-F238E27FC236}">
                <a16:creationId xmlns:a16="http://schemas.microsoft.com/office/drawing/2014/main" id="{C17CE53D-6EF6-4139-A35F-D7A12B221C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3721" y="2942282"/>
            <a:ext cx="1182453" cy="1816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Resultado de imagen para greater than symbol">
            <a:extLst>
              <a:ext uri="{FF2B5EF4-FFF2-40B4-BE49-F238E27FC236}">
                <a16:creationId xmlns:a16="http://schemas.microsoft.com/office/drawing/2014/main" id="{B196A1C4-4EB6-423E-9905-2FB7626BAF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4119" y="3393574"/>
            <a:ext cx="971693" cy="971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51147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6FA46200-0C6C-4C31-AB58-EF1477AA5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95199"/>
            <a:ext cx="7886700" cy="1325563"/>
          </a:xfrm>
        </p:spPr>
        <p:txBody>
          <a:bodyPr/>
          <a:lstStyle/>
          <a:p>
            <a:r>
              <a:rPr lang="es-PE" dirty="0"/>
              <a:t>Conjuntos (entidades)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EFB9321-CAAC-4F9B-B9DD-1D250872CC96}"/>
              </a:ext>
            </a:extLst>
          </p:cNvPr>
          <p:cNvCxnSpPr/>
          <p:nvPr/>
        </p:nvCxnSpPr>
        <p:spPr>
          <a:xfrm>
            <a:off x="500062" y="1539538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034A9AF4-596A-480D-9AB6-1FA93BB1CE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5412" y="2117038"/>
            <a:ext cx="6353175" cy="22574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C5EB86B-B1AF-454B-8AF9-258007B15E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0541" y="4688477"/>
            <a:ext cx="1566401" cy="14059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2754879-2259-41E6-A3A4-6107B8D9AF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2154" y="4740962"/>
            <a:ext cx="1866898" cy="13535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93BADB2-384C-411B-BCF0-605D0AB8C1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94689" y="4899444"/>
            <a:ext cx="1230723" cy="1036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1842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6FA46200-0C6C-4C31-AB58-EF1477AA5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95199"/>
            <a:ext cx="7886700" cy="1325563"/>
          </a:xfrm>
        </p:spPr>
        <p:txBody>
          <a:bodyPr/>
          <a:lstStyle/>
          <a:p>
            <a:r>
              <a:rPr lang="es-PE" dirty="0"/>
              <a:t>Parámetros (1)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EFB9321-CAAC-4F9B-B9DD-1D250872CC96}"/>
              </a:ext>
            </a:extLst>
          </p:cNvPr>
          <p:cNvCxnSpPr/>
          <p:nvPr/>
        </p:nvCxnSpPr>
        <p:spPr>
          <a:xfrm>
            <a:off x="500062" y="1539538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6612EDF5-2606-446E-BD10-756B7FD613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0357"/>
          <a:stretch/>
        </p:blipFill>
        <p:spPr>
          <a:xfrm>
            <a:off x="650750" y="1759185"/>
            <a:ext cx="7732941" cy="9943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9494BC2-48E8-47E3-97AF-25F1E88CA4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9994" b="59342"/>
          <a:stretch/>
        </p:blipFill>
        <p:spPr>
          <a:xfrm>
            <a:off x="650750" y="2705935"/>
            <a:ext cx="7732945" cy="53986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DD5AF3C-0881-40E2-B647-ABA1BEE353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3795"/>
          <a:stretch/>
        </p:blipFill>
        <p:spPr>
          <a:xfrm>
            <a:off x="628650" y="3203882"/>
            <a:ext cx="7732942" cy="820365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52E991C-C028-4C2B-9DFD-A0B132EDD0E8}"/>
              </a:ext>
            </a:extLst>
          </p:cNvPr>
          <p:cNvCxnSpPr>
            <a:cxnSpLocks/>
          </p:cNvCxnSpPr>
          <p:nvPr/>
        </p:nvCxnSpPr>
        <p:spPr>
          <a:xfrm>
            <a:off x="1171575" y="5823769"/>
            <a:ext cx="6877050" cy="0"/>
          </a:xfrm>
          <a:prstGeom prst="straightConnector1">
            <a:avLst/>
          </a:prstGeom>
          <a:ln w="165100" cap="rnd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F4463672-107B-4B58-9ADB-FA68D87AE48E}"/>
              </a:ext>
            </a:extLst>
          </p:cNvPr>
          <p:cNvSpPr/>
          <p:nvPr/>
        </p:nvSpPr>
        <p:spPr>
          <a:xfrm>
            <a:off x="2000249" y="5568975"/>
            <a:ext cx="509587" cy="509587"/>
          </a:xfrm>
          <a:prstGeom prst="ellipse">
            <a:avLst/>
          </a:prstGeom>
          <a:solidFill>
            <a:schemeClr val="bg1"/>
          </a:solidFill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020D598-C240-4DD9-B67D-3D792D2899FD}"/>
              </a:ext>
            </a:extLst>
          </p:cNvPr>
          <p:cNvSpPr/>
          <p:nvPr/>
        </p:nvSpPr>
        <p:spPr>
          <a:xfrm>
            <a:off x="5972174" y="5568975"/>
            <a:ext cx="509587" cy="509587"/>
          </a:xfrm>
          <a:prstGeom prst="ellipse">
            <a:avLst/>
          </a:prstGeom>
          <a:solidFill>
            <a:schemeClr val="bg1"/>
          </a:solidFill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84CF32D-B9E1-4749-BD0F-47F80DF922F9}"/>
              </a:ext>
            </a:extLst>
          </p:cNvPr>
          <p:cNvSpPr/>
          <p:nvPr/>
        </p:nvSpPr>
        <p:spPr>
          <a:xfrm>
            <a:off x="4664864" y="5568975"/>
            <a:ext cx="509587" cy="509587"/>
          </a:xfrm>
          <a:prstGeom prst="ellipse">
            <a:avLst/>
          </a:prstGeom>
          <a:solidFill>
            <a:schemeClr val="bg1"/>
          </a:solidFill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C461337-B5C4-4FF7-B85F-DA060A78F337}"/>
              </a:ext>
            </a:extLst>
          </p:cNvPr>
          <p:cNvSpPr/>
          <p:nvPr/>
        </p:nvSpPr>
        <p:spPr>
          <a:xfrm>
            <a:off x="3357554" y="5568975"/>
            <a:ext cx="509587" cy="509587"/>
          </a:xfrm>
          <a:prstGeom prst="ellipse">
            <a:avLst/>
          </a:prstGeom>
          <a:solidFill>
            <a:schemeClr val="bg1"/>
          </a:solidFill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7E52E5B-88A6-493B-AF83-0B48C804E0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151" y="5034591"/>
            <a:ext cx="706847" cy="63445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A71C350-3161-4B4F-BF33-AE12516E54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610" y="4411731"/>
            <a:ext cx="746388" cy="667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5373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5441" y="2439132"/>
            <a:ext cx="7499145" cy="1763074"/>
          </a:xfrm>
        </p:spPr>
        <p:txBody>
          <a:bodyPr>
            <a:noAutofit/>
          </a:bodyPr>
          <a:lstStyle/>
          <a:p>
            <a:r>
              <a:rPr lang="es-PE" sz="6600" b="1" dirty="0">
                <a:solidFill>
                  <a:schemeClr val="accent1">
                    <a:lumMod val="75000"/>
                  </a:schemeClr>
                </a:solidFill>
              </a:rPr>
              <a:t>Caso de aplicación</a:t>
            </a:r>
            <a:endParaRPr lang="en-US" sz="66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E013FEA-3043-42DE-9DD8-E4D3B1FFADDC}"/>
              </a:ext>
            </a:extLst>
          </p:cNvPr>
          <p:cNvCxnSpPr/>
          <p:nvPr/>
        </p:nvCxnSpPr>
        <p:spPr>
          <a:xfrm>
            <a:off x="424759" y="4040694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88616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6FA46200-0C6C-4C31-AB58-EF1477AA5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95199"/>
            <a:ext cx="7886700" cy="1325563"/>
          </a:xfrm>
        </p:spPr>
        <p:txBody>
          <a:bodyPr/>
          <a:lstStyle/>
          <a:p>
            <a:r>
              <a:rPr lang="es-PE" dirty="0"/>
              <a:t>Parámetros (2)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EFB9321-CAAC-4F9B-B9DD-1D250872CC96}"/>
              </a:ext>
            </a:extLst>
          </p:cNvPr>
          <p:cNvCxnSpPr/>
          <p:nvPr/>
        </p:nvCxnSpPr>
        <p:spPr>
          <a:xfrm>
            <a:off x="500062" y="1539538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EE876B1E-9A23-4F2C-BF25-E033A94B68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207" b="69305"/>
          <a:stretch/>
        </p:blipFill>
        <p:spPr>
          <a:xfrm>
            <a:off x="753475" y="1802734"/>
            <a:ext cx="7241418" cy="49719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2AC988F-CA72-43E1-AABC-6163BC1D70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0380" b="23246"/>
          <a:stretch/>
        </p:blipFill>
        <p:spPr>
          <a:xfrm>
            <a:off x="753470" y="2237569"/>
            <a:ext cx="7241423" cy="172434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FA35C60-7B90-4621-9502-17D47E54D3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73" t="75894" r="94223" b="18080"/>
          <a:stretch/>
        </p:blipFill>
        <p:spPr>
          <a:xfrm>
            <a:off x="7891452" y="3628546"/>
            <a:ext cx="257175" cy="266700"/>
          </a:xfrm>
          <a:prstGeom prst="rect">
            <a:avLst/>
          </a:prstGeom>
        </p:spPr>
      </p:pic>
      <p:pic>
        <p:nvPicPr>
          <p:cNvPr id="14" name="Content Placeholder 9">
            <a:extLst>
              <a:ext uri="{FF2B5EF4-FFF2-40B4-BE49-F238E27FC236}">
                <a16:creationId xmlns:a16="http://schemas.microsoft.com/office/drawing/2014/main" id="{CD9B7F14-A106-41FD-B111-BD0D37DFC4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60594" y="4142730"/>
            <a:ext cx="1868469" cy="2351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6884D4A-79FE-48FE-A006-D83CB680F8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6814" y="4722852"/>
            <a:ext cx="1643061" cy="1191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4518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6FA46200-0C6C-4C31-AB58-EF1477AA5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95199"/>
            <a:ext cx="7886700" cy="1325563"/>
          </a:xfrm>
        </p:spPr>
        <p:txBody>
          <a:bodyPr/>
          <a:lstStyle/>
          <a:p>
            <a:r>
              <a:rPr lang="es-PE" dirty="0"/>
              <a:t>Parámetros (3)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EFB9321-CAAC-4F9B-B9DD-1D250872CC96}"/>
              </a:ext>
            </a:extLst>
          </p:cNvPr>
          <p:cNvCxnSpPr/>
          <p:nvPr/>
        </p:nvCxnSpPr>
        <p:spPr>
          <a:xfrm>
            <a:off x="500062" y="1539538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D88CCC62-DCA3-4A4E-B745-49A12BA47F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327" y="1948432"/>
            <a:ext cx="7291346" cy="225973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6FC3FAC-59A8-4858-8949-7C28FCA38E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7614" y="4885157"/>
            <a:ext cx="1230723" cy="10365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339E850-FC23-41E9-9202-0CA63BFE1D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4939" y="4885157"/>
            <a:ext cx="1643061" cy="119121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9277F76-6205-453C-A0F5-D6FE251300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6947" y="4784585"/>
            <a:ext cx="1383566" cy="1237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1479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6FA46200-0C6C-4C31-AB58-EF1477AA5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95199"/>
            <a:ext cx="7886700" cy="1325563"/>
          </a:xfrm>
        </p:spPr>
        <p:txBody>
          <a:bodyPr/>
          <a:lstStyle/>
          <a:p>
            <a:r>
              <a:rPr lang="es-PE" dirty="0"/>
              <a:t>Variables de decisión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EFB9321-CAAC-4F9B-B9DD-1D250872CC96}"/>
              </a:ext>
            </a:extLst>
          </p:cNvPr>
          <p:cNvCxnSpPr/>
          <p:nvPr/>
        </p:nvCxnSpPr>
        <p:spPr>
          <a:xfrm>
            <a:off x="500062" y="1539538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2E47F96E-116C-4BB9-9B2A-EDCAB01078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929" y="1620762"/>
            <a:ext cx="7436680" cy="2554384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59483BD-82F7-40A9-893A-82DFDB53704C}"/>
              </a:ext>
            </a:extLst>
          </p:cNvPr>
          <p:cNvCxnSpPr>
            <a:cxnSpLocks/>
          </p:cNvCxnSpPr>
          <p:nvPr/>
        </p:nvCxnSpPr>
        <p:spPr>
          <a:xfrm>
            <a:off x="1166813" y="6138094"/>
            <a:ext cx="6877050" cy="0"/>
          </a:xfrm>
          <a:prstGeom prst="straightConnector1">
            <a:avLst/>
          </a:prstGeom>
          <a:ln w="165100" cap="rnd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522D5148-1191-4FA0-938B-9C4F60428DAB}"/>
              </a:ext>
            </a:extLst>
          </p:cNvPr>
          <p:cNvSpPr/>
          <p:nvPr/>
        </p:nvSpPr>
        <p:spPr>
          <a:xfrm>
            <a:off x="1995487" y="5883300"/>
            <a:ext cx="509587" cy="509587"/>
          </a:xfrm>
          <a:prstGeom prst="ellipse">
            <a:avLst/>
          </a:prstGeom>
          <a:solidFill>
            <a:schemeClr val="bg1"/>
          </a:solidFill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F999626-805F-492B-9371-E0F0720F71CC}"/>
              </a:ext>
            </a:extLst>
          </p:cNvPr>
          <p:cNvSpPr/>
          <p:nvPr/>
        </p:nvSpPr>
        <p:spPr>
          <a:xfrm>
            <a:off x="5967412" y="5883300"/>
            <a:ext cx="509587" cy="509587"/>
          </a:xfrm>
          <a:prstGeom prst="ellipse">
            <a:avLst/>
          </a:prstGeom>
          <a:solidFill>
            <a:schemeClr val="bg1"/>
          </a:solidFill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0A1DD00-6923-4631-9644-2FFB751208A2}"/>
              </a:ext>
            </a:extLst>
          </p:cNvPr>
          <p:cNvSpPr/>
          <p:nvPr/>
        </p:nvSpPr>
        <p:spPr>
          <a:xfrm>
            <a:off x="4660102" y="5883300"/>
            <a:ext cx="509587" cy="509587"/>
          </a:xfrm>
          <a:prstGeom prst="ellipse">
            <a:avLst/>
          </a:prstGeom>
          <a:solidFill>
            <a:schemeClr val="bg1"/>
          </a:solidFill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CDDA0E6-C242-4B79-9A5A-20184D326A29}"/>
              </a:ext>
            </a:extLst>
          </p:cNvPr>
          <p:cNvSpPr/>
          <p:nvPr/>
        </p:nvSpPr>
        <p:spPr>
          <a:xfrm>
            <a:off x="3352792" y="5883300"/>
            <a:ext cx="509587" cy="509587"/>
          </a:xfrm>
          <a:prstGeom prst="ellipse">
            <a:avLst/>
          </a:prstGeom>
          <a:solidFill>
            <a:schemeClr val="bg1"/>
          </a:solidFill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44654D2-C8D0-4552-9025-86C8FA2A8D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1724" y="4725021"/>
            <a:ext cx="961920" cy="69739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0D5E825-EB0E-4ABB-AD43-84352FCE62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7307" y="4767113"/>
            <a:ext cx="335584" cy="28263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EA71AB9-C388-4AC6-853B-3C8B76EA64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6466" y="5035826"/>
            <a:ext cx="335584" cy="28263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2DA9259-48E3-4064-9C3E-43050C8853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8148" y="5035827"/>
            <a:ext cx="335584" cy="28263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54A4612-7E44-4EA5-9ED8-4ECA7E9DB5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54840" y="4383955"/>
            <a:ext cx="706847" cy="63445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1A5CB6F-24F7-4D3A-B8C0-73FF475239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54840" y="5021898"/>
            <a:ext cx="706847" cy="634459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49D9CCB-A931-4B72-A53D-04B7AEB587E8}"/>
              </a:ext>
            </a:extLst>
          </p:cNvPr>
          <p:cNvCxnSpPr>
            <a:cxnSpLocks/>
          </p:cNvCxnSpPr>
          <p:nvPr/>
        </p:nvCxnSpPr>
        <p:spPr>
          <a:xfrm flipV="1">
            <a:off x="4239342" y="4740971"/>
            <a:ext cx="393853" cy="187970"/>
          </a:xfrm>
          <a:prstGeom prst="straightConnector1">
            <a:avLst/>
          </a:prstGeom>
          <a:ln w="50800" cap="rnd">
            <a:solidFill>
              <a:schemeClr val="tx1"/>
            </a:solidFill>
            <a:headEnd w="lg" len="lg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A4755F4-A4FC-4DF5-8E7A-0C888A4C93A2}"/>
              </a:ext>
            </a:extLst>
          </p:cNvPr>
          <p:cNvCxnSpPr>
            <a:cxnSpLocks/>
          </p:cNvCxnSpPr>
          <p:nvPr/>
        </p:nvCxnSpPr>
        <p:spPr>
          <a:xfrm>
            <a:off x="4231373" y="5227224"/>
            <a:ext cx="401822" cy="117451"/>
          </a:xfrm>
          <a:prstGeom prst="straightConnector1">
            <a:avLst/>
          </a:prstGeom>
          <a:ln w="50800" cap="rnd">
            <a:solidFill>
              <a:schemeClr val="tx1"/>
            </a:solidFill>
            <a:headEnd w="lg" len="lg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A458F3BA-A2E4-40AE-84A1-305D115419F4}"/>
              </a:ext>
            </a:extLst>
          </p:cNvPr>
          <p:cNvSpPr txBox="1"/>
          <p:nvPr/>
        </p:nvSpPr>
        <p:spPr>
          <a:xfrm>
            <a:off x="2677307" y="4343876"/>
            <a:ext cx="328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parajita" panose="020B0604020202020204" pitchFamily="34" charset="0"/>
                <a:cs typeface="Aparajita" panose="020B0604020202020204" pitchFamily="34" charset="0"/>
              </a:rPr>
              <a:t>?</a:t>
            </a:r>
            <a:endParaRPr lang="en-US" b="1" dirty="0">
              <a:latin typeface="Aparajita" panose="020B0604020202020204" pitchFamily="34" charset="0"/>
              <a:cs typeface="Aparajita" panose="020B0604020202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0569B80-7D6A-4189-9BA5-43A40FF97902}"/>
              </a:ext>
            </a:extLst>
          </p:cNvPr>
          <p:cNvSpPr txBox="1"/>
          <p:nvPr/>
        </p:nvSpPr>
        <p:spPr>
          <a:xfrm>
            <a:off x="4231373" y="4336912"/>
            <a:ext cx="328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parajita" panose="020B0604020202020204" pitchFamily="34" charset="0"/>
                <a:cs typeface="Aparajita" panose="020B0604020202020204" pitchFamily="34" charset="0"/>
              </a:rPr>
              <a:t>?</a:t>
            </a:r>
            <a:endParaRPr lang="en-US" b="1" dirty="0">
              <a:latin typeface="Aparajita" panose="020B0604020202020204" pitchFamily="34" charset="0"/>
              <a:cs typeface="Aparajit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17456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6FA46200-0C6C-4C31-AB58-EF1477AA5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95199"/>
            <a:ext cx="7886700" cy="1325563"/>
          </a:xfrm>
        </p:spPr>
        <p:txBody>
          <a:bodyPr/>
          <a:lstStyle/>
          <a:p>
            <a:r>
              <a:rPr lang="es-PE" dirty="0"/>
              <a:t>Función objetivo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EFB9321-CAAC-4F9B-B9DD-1D250872CC96}"/>
              </a:ext>
            </a:extLst>
          </p:cNvPr>
          <p:cNvCxnSpPr/>
          <p:nvPr/>
        </p:nvCxnSpPr>
        <p:spPr>
          <a:xfrm>
            <a:off x="500062" y="1539538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91E9A32E-1C85-45C3-A53B-088DC79CBB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198" y="2749954"/>
            <a:ext cx="7936664" cy="13707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A9E29B5-547E-4642-A7CB-CF56B9A6D7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1361" y="4714974"/>
            <a:ext cx="1532364" cy="137078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AAED407-A071-4E91-AB96-9F09678888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0750" y="4292403"/>
            <a:ext cx="438150" cy="4225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5AF4BD6-11D7-4CEE-B9F5-81BFC5C6C6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95751" y="4868765"/>
            <a:ext cx="1624147" cy="1177506"/>
          </a:xfrm>
          <a:prstGeom prst="rect">
            <a:avLst/>
          </a:prstGeom>
        </p:spPr>
      </p:pic>
      <p:pic>
        <p:nvPicPr>
          <p:cNvPr id="8" name="Picture 2" descr="Resultado de imagen para money symbol">
            <a:extLst>
              <a:ext uri="{FF2B5EF4-FFF2-40B4-BE49-F238E27FC236}">
                <a16:creationId xmlns:a16="http://schemas.microsoft.com/office/drawing/2014/main" id="{07740119-C642-454A-AE97-73B1993EE1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3158" y="4304540"/>
            <a:ext cx="250867" cy="38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B3F3ACF-AB16-4C52-8023-B36944013F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24774" y="4867275"/>
            <a:ext cx="1223929" cy="109858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DEF19A0-AC35-4114-8BC6-BC6C7EDD77C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23267" y="4323899"/>
            <a:ext cx="426942" cy="359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4962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6FA46200-0C6C-4C31-AB58-EF1477AA5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95199"/>
            <a:ext cx="7886700" cy="1325563"/>
          </a:xfrm>
        </p:spPr>
        <p:txBody>
          <a:bodyPr/>
          <a:lstStyle/>
          <a:p>
            <a:r>
              <a:rPr lang="es-PE" dirty="0"/>
              <a:t>Restricciones (1)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EFB9321-CAAC-4F9B-B9DD-1D250872CC96}"/>
              </a:ext>
            </a:extLst>
          </p:cNvPr>
          <p:cNvCxnSpPr/>
          <p:nvPr/>
        </p:nvCxnSpPr>
        <p:spPr>
          <a:xfrm>
            <a:off x="500062" y="1539538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D06839CF-A742-42FF-884F-C7D459E7BA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288" y="1794333"/>
            <a:ext cx="5693285" cy="123385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4023181-6873-48FE-9091-B6C9CB7A83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673" y="3022221"/>
            <a:ext cx="6761712" cy="1123704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1D1A718-F298-40BD-98EF-45CFAF62C06E}"/>
              </a:ext>
            </a:extLst>
          </p:cNvPr>
          <p:cNvCxnSpPr>
            <a:cxnSpLocks/>
          </p:cNvCxnSpPr>
          <p:nvPr/>
        </p:nvCxnSpPr>
        <p:spPr>
          <a:xfrm>
            <a:off x="1290638" y="5907002"/>
            <a:ext cx="6877050" cy="0"/>
          </a:xfrm>
          <a:prstGeom prst="straightConnector1">
            <a:avLst/>
          </a:prstGeom>
          <a:ln w="165100" cap="rnd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2FDFBA6A-E881-45ED-98E3-17775D32F032}"/>
              </a:ext>
            </a:extLst>
          </p:cNvPr>
          <p:cNvSpPr/>
          <p:nvPr/>
        </p:nvSpPr>
        <p:spPr>
          <a:xfrm>
            <a:off x="2119312" y="5652208"/>
            <a:ext cx="509587" cy="509587"/>
          </a:xfrm>
          <a:prstGeom prst="ellipse">
            <a:avLst/>
          </a:prstGeom>
          <a:solidFill>
            <a:schemeClr val="bg1"/>
          </a:solidFill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8F9332C-014B-4859-8657-DA39347EAFA9}"/>
              </a:ext>
            </a:extLst>
          </p:cNvPr>
          <p:cNvSpPr/>
          <p:nvPr/>
        </p:nvSpPr>
        <p:spPr>
          <a:xfrm>
            <a:off x="6091237" y="5652208"/>
            <a:ext cx="509587" cy="509587"/>
          </a:xfrm>
          <a:prstGeom prst="ellipse">
            <a:avLst/>
          </a:prstGeom>
          <a:solidFill>
            <a:schemeClr val="bg1"/>
          </a:solidFill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9E5D37B-96F3-474E-A72F-6C3E117A9237}"/>
              </a:ext>
            </a:extLst>
          </p:cNvPr>
          <p:cNvSpPr/>
          <p:nvPr/>
        </p:nvSpPr>
        <p:spPr>
          <a:xfrm>
            <a:off x="4783927" y="5652208"/>
            <a:ext cx="509587" cy="509587"/>
          </a:xfrm>
          <a:prstGeom prst="ellipse">
            <a:avLst/>
          </a:prstGeom>
          <a:solidFill>
            <a:schemeClr val="bg1"/>
          </a:solidFill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CB5BA17-5980-4DD0-98D3-C40DBE7D9F4D}"/>
              </a:ext>
            </a:extLst>
          </p:cNvPr>
          <p:cNvSpPr/>
          <p:nvPr/>
        </p:nvSpPr>
        <p:spPr>
          <a:xfrm>
            <a:off x="3476617" y="5652208"/>
            <a:ext cx="509587" cy="509587"/>
          </a:xfrm>
          <a:prstGeom prst="ellipse">
            <a:avLst/>
          </a:prstGeom>
          <a:solidFill>
            <a:schemeClr val="bg1"/>
          </a:solidFill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2374B32-647B-49D7-865B-EFEBBE163F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7214" y="5117824"/>
            <a:ext cx="706847" cy="63445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19A9808-2E8D-4390-99D0-7E0748F564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7673" y="4494964"/>
            <a:ext cx="746388" cy="667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5369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6FA46200-0C6C-4C31-AB58-EF1477AA5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95199"/>
            <a:ext cx="7886700" cy="1325563"/>
          </a:xfrm>
        </p:spPr>
        <p:txBody>
          <a:bodyPr/>
          <a:lstStyle/>
          <a:p>
            <a:r>
              <a:rPr lang="es-PE" dirty="0"/>
              <a:t>Restricciones (2)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EFB9321-CAAC-4F9B-B9DD-1D250872CC96}"/>
              </a:ext>
            </a:extLst>
          </p:cNvPr>
          <p:cNvCxnSpPr/>
          <p:nvPr/>
        </p:nvCxnSpPr>
        <p:spPr>
          <a:xfrm>
            <a:off x="500062" y="1539538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98C66E27-9452-4BF0-8424-D9645F8342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687" y="2011510"/>
            <a:ext cx="3897094" cy="6700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B81C33C-8F49-4AC0-AAFB-50395DEB1C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978914"/>
            <a:ext cx="3394161" cy="68701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8EFA751-8869-43C0-99C1-B91DDC51F0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0913" y="2681580"/>
            <a:ext cx="3291400" cy="4012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14A8DFC-11E4-4684-9431-714D375AF9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1687" y="3112010"/>
            <a:ext cx="4429462" cy="6985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DEBFBEF-0213-4311-967F-7F6D18C1F7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03065" y="3235757"/>
            <a:ext cx="3369248" cy="38648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D234ABF-AA8C-4DD0-A90C-AA4643B544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95741" y="4852987"/>
            <a:ext cx="1223929" cy="109858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6EDFA17-4FBD-441B-8397-693F307E987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21143" y="4426707"/>
            <a:ext cx="798182" cy="57868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67B7684-254E-4F1D-807C-F02538235B1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59548" y="5112939"/>
            <a:ext cx="798182" cy="57868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BE86139-5590-416A-8889-65BD99C1A37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40623" y="5760207"/>
            <a:ext cx="798182" cy="57868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79C12EC-F6AE-4D4D-A0DF-D3760AB246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59499" y="4716048"/>
            <a:ext cx="798182" cy="57868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13E5898-3FF4-4A8B-9DFC-B663A5C2238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59499" y="5591175"/>
            <a:ext cx="798182" cy="57868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5DEA955-462F-4EDC-AD40-7864BD758CF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88630" y="4256619"/>
            <a:ext cx="438150" cy="551695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D9E981A-7E8F-44CD-996D-56F4BF0530F2}"/>
              </a:ext>
            </a:extLst>
          </p:cNvPr>
          <p:cNvCxnSpPr>
            <a:cxnSpLocks/>
          </p:cNvCxnSpPr>
          <p:nvPr/>
        </p:nvCxnSpPr>
        <p:spPr>
          <a:xfrm>
            <a:off x="3211472" y="4762500"/>
            <a:ext cx="517229" cy="409575"/>
          </a:xfrm>
          <a:prstGeom prst="straightConnector1">
            <a:avLst/>
          </a:prstGeom>
          <a:ln w="50800" cap="rnd">
            <a:solidFill>
              <a:schemeClr val="tx1"/>
            </a:solidFill>
            <a:headEnd w="lg" len="lg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60ECDC5-6371-4646-8F2D-8B8A92ADC89E}"/>
              </a:ext>
            </a:extLst>
          </p:cNvPr>
          <p:cNvCxnSpPr>
            <a:cxnSpLocks/>
          </p:cNvCxnSpPr>
          <p:nvPr/>
        </p:nvCxnSpPr>
        <p:spPr>
          <a:xfrm flipV="1">
            <a:off x="2171356" y="5367169"/>
            <a:ext cx="1500532" cy="35112"/>
          </a:xfrm>
          <a:prstGeom prst="straightConnector1">
            <a:avLst/>
          </a:prstGeom>
          <a:ln w="50800" cap="rnd">
            <a:solidFill>
              <a:schemeClr val="tx1"/>
            </a:solidFill>
            <a:headEnd w="lg" len="lg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37DB2F9-8054-4386-861C-ADAD8D8C3128}"/>
              </a:ext>
            </a:extLst>
          </p:cNvPr>
          <p:cNvCxnSpPr>
            <a:cxnSpLocks/>
          </p:cNvCxnSpPr>
          <p:nvPr/>
        </p:nvCxnSpPr>
        <p:spPr>
          <a:xfrm flipV="1">
            <a:off x="3174916" y="5591175"/>
            <a:ext cx="553785" cy="458374"/>
          </a:xfrm>
          <a:prstGeom prst="straightConnector1">
            <a:avLst/>
          </a:prstGeom>
          <a:ln w="50800" cap="rnd">
            <a:solidFill>
              <a:schemeClr val="tx1"/>
            </a:solidFill>
            <a:headEnd w="lg" len="lg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57C963F-C0A2-4C36-8EB9-AA0F4BED5142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5286710" y="5005389"/>
            <a:ext cx="872789" cy="289341"/>
          </a:xfrm>
          <a:prstGeom prst="straightConnector1">
            <a:avLst/>
          </a:prstGeom>
          <a:ln w="50800" cap="rnd">
            <a:solidFill>
              <a:schemeClr val="tx1"/>
            </a:solidFill>
            <a:headEnd w="lg" len="lg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342F87B8-25A9-4EE6-A6ED-2FBD1F24159F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5286710" y="5591175"/>
            <a:ext cx="872789" cy="289341"/>
          </a:xfrm>
          <a:prstGeom prst="straightConnector1">
            <a:avLst/>
          </a:prstGeom>
          <a:ln w="50800" cap="rnd">
            <a:solidFill>
              <a:schemeClr val="tx1"/>
            </a:solidFill>
            <a:headEnd w="lg" len="lg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37073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6FA46200-0C6C-4C31-AB58-EF1477AA5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95199"/>
            <a:ext cx="7886700" cy="1325563"/>
          </a:xfrm>
        </p:spPr>
        <p:txBody>
          <a:bodyPr/>
          <a:lstStyle/>
          <a:p>
            <a:r>
              <a:rPr lang="es-PE" dirty="0"/>
              <a:t>Restricciones (3)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EFB9321-CAAC-4F9B-B9DD-1D250872CC96}"/>
              </a:ext>
            </a:extLst>
          </p:cNvPr>
          <p:cNvCxnSpPr/>
          <p:nvPr/>
        </p:nvCxnSpPr>
        <p:spPr>
          <a:xfrm>
            <a:off x="500062" y="1539538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EB39E07A-8AE3-4D77-ACC1-440C2CA61D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2336" y="2058719"/>
            <a:ext cx="4255297" cy="3702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FB1D13C-C6BF-4ED8-8EBA-7DE4E01408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5086" y="3652903"/>
            <a:ext cx="2292686" cy="77166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BCBC5D3-9699-402D-91DE-E6CEFFD505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2336" y="2865101"/>
            <a:ext cx="3956445" cy="45050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158F9CF-E85A-4155-8047-CF486AEEFF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5402" y="2764819"/>
            <a:ext cx="2190095" cy="74043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A5451B9-5B3C-447B-BB97-ECA19899D2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33088" y="3751772"/>
            <a:ext cx="3224926" cy="41928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612DB40-5E9D-4804-B4E4-B24C57DDC8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8650" y="1953365"/>
            <a:ext cx="3203600" cy="66380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2395147-236B-4E98-89A2-29D75E3CAFF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85197" y="4858608"/>
            <a:ext cx="1643061" cy="119121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45172E9-EC47-4E72-BB1A-709C12F1C16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38199" y="4519472"/>
            <a:ext cx="1704959" cy="153035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4088704-4FE2-424B-A2E5-6EA20D26B39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71488" y="5243778"/>
            <a:ext cx="746249" cy="62850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16DB492-DE61-4CE9-A09D-C7D9B7EAF96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64824" y="5243779"/>
            <a:ext cx="746249" cy="62850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86F1675-0A2E-401A-9122-5B5A6BAA472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70650" y="4615274"/>
            <a:ext cx="746249" cy="628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5459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Próximos pasos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500062" y="1625602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7" name="Content Placeholder 7">
            <a:extLst>
              <a:ext uri="{FF2B5EF4-FFF2-40B4-BE49-F238E27FC236}">
                <a16:creationId xmlns:a16="http://schemas.microsoft.com/office/drawing/2014/main" id="{3ECCDDCE-3CFB-4C6E-B842-2DA26F36D2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40906" y="1886633"/>
            <a:ext cx="6654745" cy="4562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61794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6FA46200-0C6C-4C31-AB58-EF1477AA5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95199"/>
            <a:ext cx="7886700" cy="1325563"/>
          </a:xfrm>
        </p:spPr>
        <p:txBody>
          <a:bodyPr/>
          <a:lstStyle/>
          <a:p>
            <a:r>
              <a:rPr lang="es-PE" dirty="0"/>
              <a:t>Ejemplo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EFB9321-CAAC-4F9B-B9DD-1D250872CC96}"/>
              </a:ext>
            </a:extLst>
          </p:cNvPr>
          <p:cNvCxnSpPr/>
          <p:nvPr/>
        </p:nvCxnSpPr>
        <p:spPr>
          <a:xfrm>
            <a:off x="500062" y="1539538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2758B197-F74C-4BB9-8E27-3DFB9CFA0545}"/>
              </a:ext>
            </a:extLst>
          </p:cNvPr>
          <p:cNvSpPr/>
          <p:nvPr/>
        </p:nvSpPr>
        <p:spPr>
          <a:xfrm>
            <a:off x="1256306" y="3403158"/>
            <a:ext cx="1065475" cy="10654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/>
              <a:t>S</a:t>
            </a:r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86622D5-24CB-458F-9A4D-50AF5F7E389B}"/>
              </a:ext>
            </a:extLst>
          </p:cNvPr>
          <p:cNvSpPr/>
          <p:nvPr/>
        </p:nvSpPr>
        <p:spPr>
          <a:xfrm>
            <a:off x="3974968" y="3403157"/>
            <a:ext cx="1065475" cy="10654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/>
              <a:t>T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7694C86-85E6-4545-B530-B9AE9F3B692E}"/>
              </a:ext>
            </a:extLst>
          </p:cNvPr>
          <p:cNvSpPr/>
          <p:nvPr/>
        </p:nvSpPr>
        <p:spPr>
          <a:xfrm>
            <a:off x="6791739" y="3403157"/>
            <a:ext cx="1065475" cy="10654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/>
              <a:t>R</a:t>
            </a:r>
            <a:endParaRPr lang="en-US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6CD046C-7AB8-4490-B8C6-38A6BF9034D7}"/>
              </a:ext>
            </a:extLst>
          </p:cNvPr>
          <p:cNvCxnSpPr>
            <a:stCxn id="3" idx="6"/>
            <a:endCxn id="15" idx="2"/>
          </p:cNvCxnSpPr>
          <p:nvPr/>
        </p:nvCxnSpPr>
        <p:spPr>
          <a:xfrm flipV="1">
            <a:off x="2321781" y="3935895"/>
            <a:ext cx="1653187" cy="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9925694-FDF1-4E27-88BC-D82BBCC5F5FA}"/>
              </a:ext>
            </a:extLst>
          </p:cNvPr>
          <p:cNvCxnSpPr>
            <a:cxnSpLocks/>
            <a:stCxn id="15" idx="6"/>
            <a:endCxn id="16" idx="2"/>
          </p:cNvCxnSpPr>
          <p:nvPr/>
        </p:nvCxnSpPr>
        <p:spPr>
          <a:xfrm>
            <a:off x="5040443" y="3935895"/>
            <a:ext cx="175129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ED1ED69-9C64-49D9-B647-643CBD2DD06D}"/>
              </a:ext>
            </a:extLst>
          </p:cNvPr>
          <p:cNvSpPr txBox="1"/>
          <p:nvPr/>
        </p:nvSpPr>
        <p:spPr>
          <a:xfrm>
            <a:off x="1385306" y="2238366"/>
            <a:ext cx="93647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A: 60</a:t>
            </a:r>
          </a:p>
          <a:p>
            <a:r>
              <a:rPr lang="en-US" sz="2800" dirty="0"/>
              <a:t>B: 50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4284189-AF30-49A3-B0BF-3A23197940F7}"/>
              </a:ext>
            </a:extLst>
          </p:cNvPr>
          <p:cNvSpPr txBox="1"/>
          <p:nvPr/>
        </p:nvSpPr>
        <p:spPr>
          <a:xfrm>
            <a:off x="4039467" y="2193305"/>
            <a:ext cx="93647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A: 10</a:t>
            </a:r>
          </a:p>
          <a:p>
            <a:r>
              <a:rPr lang="en-US" sz="2800" dirty="0"/>
              <a:t>B: 5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6D181A-324E-4D47-8DE4-7BCA927E79AD}"/>
              </a:ext>
            </a:extLst>
          </p:cNvPr>
          <p:cNvSpPr txBox="1"/>
          <p:nvPr/>
        </p:nvSpPr>
        <p:spPr>
          <a:xfrm>
            <a:off x="6856238" y="4746999"/>
            <a:ext cx="93647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A: 70</a:t>
            </a:r>
          </a:p>
          <a:p>
            <a:r>
              <a:rPr lang="en-US" sz="2800" dirty="0"/>
              <a:t>B: 55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62F5FB0-E68E-420C-AC78-B9C47B5B43FA}"/>
              </a:ext>
            </a:extLst>
          </p:cNvPr>
          <p:cNvSpPr txBox="1"/>
          <p:nvPr/>
        </p:nvSpPr>
        <p:spPr>
          <a:xfrm>
            <a:off x="1043791" y="5212054"/>
            <a:ext cx="420916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Horizonte de </a:t>
            </a:r>
            <a:r>
              <a:rPr lang="en-US" sz="2800" dirty="0" err="1"/>
              <a:t>tiempo</a:t>
            </a:r>
            <a:r>
              <a:rPr lang="en-US" sz="2800" dirty="0"/>
              <a:t>: 3 </a:t>
            </a:r>
            <a:r>
              <a:rPr lang="en-US" sz="2800" dirty="0" err="1"/>
              <a:t>días</a:t>
            </a:r>
            <a:endParaRPr lang="en-US" sz="2800" dirty="0"/>
          </a:p>
          <a:p>
            <a:r>
              <a:rPr lang="en-US" sz="2800" dirty="0" err="1"/>
              <a:t>Veh</a:t>
            </a:r>
            <a:r>
              <a:rPr lang="es-PE" sz="2800" dirty="0" err="1"/>
              <a:t>ículos</a:t>
            </a:r>
            <a:r>
              <a:rPr lang="es-PE" sz="2800" dirty="0"/>
              <a:t> disponibles</a:t>
            </a:r>
            <a:r>
              <a:rPr lang="en-US" sz="2800" dirty="0"/>
              <a:t>: 8</a:t>
            </a:r>
          </a:p>
        </p:txBody>
      </p:sp>
    </p:spTree>
    <p:extLst>
      <p:ext uri="{BB962C8B-B14F-4D97-AF65-F5344CB8AC3E}">
        <p14:creationId xmlns:p14="http://schemas.microsoft.com/office/powerpoint/2010/main" val="346080994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B36EDE3F-C74E-48F5-B34D-A107D1ECE1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75940"/>
              </p:ext>
            </p:extLst>
          </p:nvPr>
        </p:nvGraphicFramePr>
        <p:xfrm>
          <a:off x="1089329" y="307672"/>
          <a:ext cx="7172076" cy="630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9572">
                  <a:extLst>
                    <a:ext uri="{9D8B030D-6E8A-4147-A177-3AD203B41FA5}">
                      <a16:colId xmlns:a16="http://schemas.microsoft.com/office/drawing/2014/main" val="366482538"/>
                    </a:ext>
                  </a:extLst>
                </a:gridCol>
                <a:gridCol w="1089329">
                  <a:extLst>
                    <a:ext uri="{9D8B030D-6E8A-4147-A177-3AD203B41FA5}">
                      <a16:colId xmlns:a16="http://schemas.microsoft.com/office/drawing/2014/main" val="3931375500"/>
                    </a:ext>
                  </a:extLst>
                </a:gridCol>
                <a:gridCol w="1240403">
                  <a:extLst>
                    <a:ext uri="{9D8B030D-6E8A-4147-A177-3AD203B41FA5}">
                      <a16:colId xmlns:a16="http://schemas.microsoft.com/office/drawing/2014/main" val="2596396965"/>
                    </a:ext>
                  </a:extLst>
                </a:gridCol>
                <a:gridCol w="818984">
                  <a:extLst>
                    <a:ext uri="{9D8B030D-6E8A-4147-A177-3AD203B41FA5}">
                      <a16:colId xmlns:a16="http://schemas.microsoft.com/office/drawing/2014/main" val="1923462303"/>
                    </a:ext>
                  </a:extLst>
                </a:gridCol>
                <a:gridCol w="1049573">
                  <a:extLst>
                    <a:ext uri="{9D8B030D-6E8A-4147-A177-3AD203B41FA5}">
                      <a16:colId xmlns:a16="http://schemas.microsoft.com/office/drawing/2014/main" val="444516032"/>
                    </a:ext>
                  </a:extLst>
                </a:gridCol>
                <a:gridCol w="1924215">
                  <a:extLst>
                    <a:ext uri="{9D8B030D-6E8A-4147-A177-3AD203B41FA5}">
                      <a16:colId xmlns:a16="http://schemas.microsoft.com/office/drawing/2014/main" val="32751683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ORIGEN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DESTINO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VEH</a:t>
                      </a:r>
                      <a:r>
                        <a:rPr lang="es-PE" dirty="0"/>
                        <a:t>ÍCULO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ITEM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TIEMPO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TRANSPORTAR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56607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85043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30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74772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30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73140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20043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49840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50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73543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69887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2478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28203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10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2785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30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38456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30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1039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76582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63205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50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70661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63176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79689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6FA46200-0C6C-4C31-AB58-EF1477AA5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95199"/>
            <a:ext cx="7886700" cy="1325563"/>
          </a:xfrm>
        </p:spPr>
        <p:txBody>
          <a:bodyPr/>
          <a:lstStyle/>
          <a:p>
            <a:r>
              <a:rPr lang="es-PE" dirty="0"/>
              <a:t>Construcción de una instancia real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EFB9321-CAAC-4F9B-B9DD-1D250872CC96}"/>
              </a:ext>
            </a:extLst>
          </p:cNvPr>
          <p:cNvCxnSpPr/>
          <p:nvPr/>
        </p:nvCxnSpPr>
        <p:spPr>
          <a:xfrm>
            <a:off x="500062" y="1539538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7" name="Content Placeholder 9">
            <a:extLst>
              <a:ext uri="{FF2B5EF4-FFF2-40B4-BE49-F238E27FC236}">
                <a16:creationId xmlns:a16="http://schemas.microsoft.com/office/drawing/2014/main" id="{6F0FC145-69EA-4E78-9326-78E39DF77C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8203" y="2011362"/>
            <a:ext cx="3457568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89E118F-AFFE-4794-AF38-10784B9073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9325" y="2474942"/>
            <a:ext cx="1076299" cy="78031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27581E1-50FA-40FA-88CF-57BBC1211C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5129" y="4866024"/>
            <a:ext cx="828042" cy="69739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F8F02B0-75B5-4F08-ABB9-35E0EA169F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87448" y="3564204"/>
            <a:ext cx="962216" cy="8636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B692A99-D4AE-4024-8D28-73C16D62A6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8231" y="3516803"/>
            <a:ext cx="1071704" cy="958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85761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6FA46200-0C6C-4C31-AB58-EF1477AA5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95199"/>
            <a:ext cx="7886700" cy="1325563"/>
          </a:xfrm>
        </p:spPr>
        <p:txBody>
          <a:bodyPr/>
          <a:lstStyle/>
          <a:p>
            <a:r>
              <a:rPr lang="es-PE" dirty="0"/>
              <a:t>Ejemplo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EFB9321-CAAC-4F9B-B9DD-1D250872CC96}"/>
              </a:ext>
            </a:extLst>
          </p:cNvPr>
          <p:cNvCxnSpPr/>
          <p:nvPr/>
        </p:nvCxnSpPr>
        <p:spPr>
          <a:xfrm>
            <a:off x="500062" y="1539538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2758B197-F74C-4BB9-8E27-3DFB9CFA0545}"/>
              </a:ext>
            </a:extLst>
          </p:cNvPr>
          <p:cNvSpPr/>
          <p:nvPr/>
        </p:nvSpPr>
        <p:spPr>
          <a:xfrm>
            <a:off x="1256306" y="4190338"/>
            <a:ext cx="1065475" cy="10654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/>
              <a:t>S</a:t>
            </a:r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86622D5-24CB-458F-9A4D-50AF5F7E389B}"/>
              </a:ext>
            </a:extLst>
          </p:cNvPr>
          <p:cNvSpPr/>
          <p:nvPr/>
        </p:nvSpPr>
        <p:spPr>
          <a:xfrm>
            <a:off x="3974968" y="4190337"/>
            <a:ext cx="1065475" cy="10654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/>
              <a:t>T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7694C86-85E6-4545-B530-B9AE9F3B692E}"/>
              </a:ext>
            </a:extLst>
          </p:cNvPr>
          <p:cNvSpPr/>
          <p:nvPr/>
        </p:nvSpPr>
        <p:spPr>
          <a:xfrm>
            <a:off x="6791739" y="4190337"/>
            <a:ext cx="1065475" cy="10654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/>
              <a:t>R</a:t>
            </a:r>
            <a:endParaRPr lang="en-US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6CD046C-7AB8-4490-B8C6-38A6BF9034D7}"/>
              </a:ext>
            </a:extLst>
          </p:cNvPr>
          <p:cNvCxnSpPr>
            <a:stCxn id="3" idx="6"/>
            <a:endCxn id="15" idx="2"/>
          </p:cNvCxnSpPr>
          <p:nvPr/>
        </p:nvCxnSpPr>
        <p:spPr>
          <a:xfrm flipV="1">
            <a:off x="2321781" y="4723075"/>
            <a:ext cx="1653187" cy="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9925694-FDF1-4E27-88BC-D82BBCC5F5FA}"/>
              </a:ext>
            </a:extLst>
          </p:cNvPr>
          <p:cNvCxnSpPr>
            <a:cxnSpLocks/>
            <a:stCxn id="15" idx="6"/>
            <a:endCxn id="16" idx="2"/>
          </p:cNvCxnSpPr>
          <p:nvPr/>
        </p:nvCxnSpPr>
        <p:spPr>
          <a:xfrm>
            <a:off x="5040443" y="4723075"/>
            <a:ext cx="175129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ED1ED69-9C64-49D9-B647-643CBD2DD06D}"/>
              </a:ext>
            </a:extLst>
          </p:cNvPr>
          <p:cNvSpPr txBox="1"/>
          <p:nvPr/>
        </p:nvSpPr>
        <p:spPr>
          <a:xfrm>
            <a:off x="2530294" y="3611269"/>
            <a:ext cx="93647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A: 30</a:t>
            </a:r>
          </a:p>
          <a:p>
            <a:r>
              <a:rPr lang="en-US" sz="2800" dirty="0"/>
              <a:t>B: 50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4284189-AF30-49A3-B0BF-3A23197940F7}"/>
              </a:ext>
            </a:extLst>
          </p:cNvPr>
          <p:cNvSpPr txBox="1"/>
          <p:nvPr/>
        </p:nvSpPr>
        <p:spPr>
          <a:xfrm>
            <a:off x="5311676" y="3611268"/>
            <a:ext cx="93647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A: 10</a:t>
            </a:r>
          </a:p>
          <a:p>
            <a:r>
              <a:rPr lang="en-US" sz="2800" dirty="0"/>
              <a:t>B: 5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62F5FB0-E68E-420C-AC78-B9C47B5B43FA}"/>
              </a:ext>
            </a:extLst>
          </p:cNvPr>
          <p:cNvSpPr txBox="1"/>
          <p:nvPr/>
        </p:nvSpPr>
        <p:spPr>
          <a:xfrm>
            <a:off x="746390" y="2039013"/>
            <a:ext cx="10198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Día 1: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C0071CD-D20B-4EA5-B5FE-034FA32503E4}"/>
              </a:ext>
            </a:extLst>
          </p:cNvPr>
          <p:cNvSpPr txBox="1"/>
          <p:nvPr/>
        </p:nvSpPr>
        <p:spPr>
          <a:xfrm>
            <a:off x="1385306" y="3025546"/>
            <a:ext cx="93647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A: 60</a:t>
            </a:r>
          </a:p>
          <a:p>
            <a:r>
              <a:rPr lang="en-US" sz="2800" dirty="0"/>
              <a:t>B: 50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00115E1-1B70-4068-8D82-635C95E1591E}"/>
              </a:ext>
            </a:extLst>
          </p:cNvPr>
          <p:cNvSpPr txBox="1"/>
          <p:nvPr/>
        </p:nvSpPr>
        <p:spPr>
          <a:xfrm>
            <a:off x="4039467" y="2980485"/>
            <a:ext cx="93647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A: 10</a:t>
            </a:r>
          </a:p>
          <a:p>
            <a:r>
              <a:rPr lang="en-US" sz="2800" dirty="0"/>
              <a:t>B: 5</a:t>
            </a:r>
          </a:p>
        </p:txBody>
      </p:sp>
    </p:spTree>
    <p:extLst>
      <p:ext uri="{BB962C8B-B14F-4D97-AF65-F5344CB8AC3E}">
        <p14:creationId xmlns:p14="http://schemas.microsoft.com/office/powerpoint/2010/main" val="146057855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6FA46200-0C6C-4C31-AB58-EF1477AA5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95199"/>
            <a:ext cx="7886700" cy="1325563"/>
          </a:xfrm>
        </p:spPr>
        <p:txBody>
          <a:bodyPr/>
          <a:lstStyle/>
          <a:p>
            <a:r>
              <a:rPr lang="es-PE" dirty="0"/>
              <a:t>Ejemplo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EFB9321-CAAC-4F9B-B9DD-1D250872CC96}"/>
              </a:ext>
            </a:extLst>
          </p:cNvPr>
          <p:cNvCxnSpPr/>
          <p:nvPr/>
        </p:nvCxnSpPr>
        <p:spPr>
          <a:xfrm>
            <a:off x="500062" y="1539538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2758B197-F74C-4BB9-8E27-3DFB9CFA0545}"/>
              </a:ext>
            </a:extLst>
          </p:cNvPr>
          <p:cNvSpPr/>
          <p:nvPr/>
        </p:nvSpPr>
        <p:spPr>
          <a:xfrm>
            <a:off x="1256306" y="4190338"/>
            <a:ext cx="1065475" cy="10654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/>
              <a:t>S</a:t>
            </a:r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86622D5-24CB-458F-9A4D-50AF5F7E389B}"/>
              </a:ext>
            </a:extLst>
          </p:cNvPr>
          <p:cNvSpPr/>
          <p:nvPr/>
        </p:nvSpPr>
        <p:spPr>
          <a:xfrm>
            <a:off x="3974968" y="4190337"/>
            <a:ext cx="1065475" cy="10654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/>
              <a:t>T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7694C86-85E6-4545-B530-B9AE9F3B692E}"/>
              </a:ext>
            </a:extLst>
          </p:cNvPr>
          <p:cNvSpPr/>
          <p:nvPr/>
        </p:nvSpPr>
        <p:spPr>
          <a:xfrm>
            <a:off x="6791739" y="4190337"/>
            <a:ext cx="1065475" cy="10654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/>
              <a:t>R</a:t>
            </a:r>
            <a:endParaRPr lang="en-US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6CD046C-7AB8-4490-B8C6-38A6BF9034D7}"/>
              </a:ext>
            </a:extLst>
          </p:cNvPr>
          <p:cNvCxnSpPr>
            <a:stCxn id="3" idx="6"/>
            <a:endCxn id="15" idx="2"/>
          </p:cNvCxnSpPr>
          <p:nvPr/>
        </p:nvCxnSpPr>
        <p:spPr>
          <a:xfrm flipV="1">
            <a:off x="2321781" y="4723075"/>
            <a:ext cx="1653187" cy="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9925694-FDF1-4E27-88BC-D82BBCC5F5FA}"/>
              </a:ext>
            </a:extLst>
          </p:cNvPr>
          <p:cNvCxnSpPr>
            <a:cxnSpLocks/>
            <a:stCxn id="15" idx="6"/>
            <a:endCxn id="16" idx="2"/>
          </p:cNvCxnSpPr>
          <p:nvPr/>
        </p:nvCxnSpPr>
        <p:spPr>
          <a:xfrm>
            <a:off x="5040443" y="4723075"/>
            <a:ext cx="175129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ED1ED69-9C64-49D9-B647-643CBD2DD06D}"/>
              </a:ext>
            </a:extLst>
          </p:cNvPr>
          <p:cNvSpPr txBox="1"/>
          <p:nvPr/>
        </p:nvSpPr>
        <p:spPr>
          <a:xfrm>
            <a:off x="4039467" y="3003067"/>
            <a:ext cx="93647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A: 30</a:t>
            </a:r>
          </a:p>
          <a:p>
            <a:r>
              <a:rPr lang="en-US" sz="2800" dirty="0"/>
              <a:t>B: 50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62F5FB0-E68E-420C-AC78-B9C47B5B43FA}"/>
              </a:ext>
            </a:extLst>
          </p:cNvPr>
          <p:cNvSpPr txBox="1"/>
          <p:nvPr/>
        </p:nvSpPr>
        <p:spPr>
          <a:xfrm>
            <a:off x="746390" y="2039013"/>
            <a:ext cx="10198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Día 1: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C0071CD-D20B-4EA5-B5FE-034FA32503E4}"/>
              </a:ext>
            </a:extLst>
          </p:cNvPr>
          <p:cNvSpPr txBox="1"/>
          <p:nvPr/>
        </p:nvSpPr>
        <p:spPr>
          <a:xfrm>
            <a:off x="1385306" y="3025546"/>
            <a:ext cx="93647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A: 30</a:t>
            </a:r>
          </a:p>
          <a:p>
            <a:r>
              <a:rPr lang="en-US" sz="2800" dirty="0"/>
              <a:t>B: 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00115E1-1B70-4068-8D82-635C95E1591E}"/>
              </a:ext>
            </a:extLst>
          </p:cNvPr>
          <p:cNvSpPr txBox="1"/>
          <p:nvPr/>
        </p:nvSpPr>
        <p:spPr>
          <a:xfrm>
            <a:off x="6856238" y="3025545"/>
            <a:ext cx="93647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A: 10</a:t>
            </a:r>
          </a:p>
          <a:p>
            <a:r>
              <a:rPr lang="en-US" sz="2800" dirty="0"/>
              <a:t>B: 5</a:t>
            </a:r>
          </a:p>
        </p:txBody>
      </p:sp>
    </p:spTree>
    <p:extLst>
      <p:ext uri="{BB962C8B-B14F-4D97-AF65-F5344CB8AC3E}">
        <p14:creationId xmlns:p14="http://schemas.microsoft.com/office/powerpoint/2010/main" val="332154293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6FA46200-0C6C-4C31-AB58-EF1477AA5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95199"/>
            <a:ext cx="7886700" cy="1325563"/>
          </a:xfrm>
        </p:spPr>
        <p:txBody>
          <a:bodyPr/>
          <a:lstStyle/>
          <a:p>
            <a:r>
              <a:rPr lang="es-PE" dirty="0"/>
              <a:t>Ejemplo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EFB9321-CAAC-4F9B-B9DD-1D250872CC96}"/>
              </a:ext>
            </a:extLst>
          </p:cNvPr>
          <p:cNvCxnSpPr/>
          <p:nvPr/>
        </p:nvCxnSpPr>
        <p:spPr>
          <a:xfrm>
            <a:off x="500062" y="1539538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2758B197-F74C-4BB9-8E27-3DFB9CFA0545}"/>
              </a:ext>
            </a:extLst>
          </p:cNvPr>
          <p:cNvSpPr/>
          <p:nvPr/>
        </p:nvSpPr>
        <p:spPr>
          <a:xfrm>
            <a:off x="1256306" y="4190338"/>
            <a:ext cx="1065475" cy="10654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/>
              <a:t>S</a:t>
            </a:r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86622D5-24CB-458F-9A4D-50AF5F7E389B}"/>
              </a:ext>
            </a:extLst>
          </p:cNvPr>
          <p:cNvSpPr/>
          <p:nvPr/>
        </p:nvSpPr>
        <p:spPr>
          <a:xfrm>
            <a:off x="3974968" y="4190337"/>
            <a:ext cx="1065475" cy="10654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/>
              <a:t>T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7694C86-85E6-4545-B530-B9AE9F3B692E}"/>
              </a:ext>
            </a:extLst>
          </p:cNvPr>
          <p:cNvSpPr/>
          <p:nvPr/>
        </p:nvSpPr>
        <p:spPr>
          <a:xfrm>
            <a:off x="6791739" y="4190337"/>
            <a:ext cx="1065475" cy="10654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/>
              <a:t>R</a:t>
            </a:r>
            <a:endParaRPr lang="en-US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6CD046C-7AB8-4490-B8C6-38A6BF9034D7}"/>
              </a:ext>
            </a:extLst>
          </p:cNvPr>
          <p:cNvCxnSpPr>
            <a:stCxn id="3" idx="6"/>
            <a:endCxn id="15" idx="2"/>
          </p:cNvCxnSpPr>
          <p:nvPr/>
        </p:nvCxnSpPr>
        <p:spPr>
          <a:xfrm flipV="1">
            <a:off x="2321781" y="4723075"/>
            <a:ext cx="1653187" cy="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9925694-FDF1-4E27-88BC-D82BBCC5F5FA}"/>
              </a:ext>
            </a:extLst>
          </p:cNvPr>
          <p:cNvCxnSpPr>
            <a:cxnSpLocks/>
            <a:stCxn id="15" idx="6"/>
            <a:endCxn id="16" idx="2"/>
          </p:cNvCxnSpPr>
          <p:nvPr/>
        </p:nvCxnSpPr>
        <p:spPr>
          <a:xfrm>
            <a:off x="5040443" y="4723075"/>
            <a:ext cx="175129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ED1ED69-9C64-49D9-B647-643CBD2DD06D}"/>
              </a:ext>
            </a:extLst>
          </p:cNvPr>
          <p:cNvSpPr txBox="1"/>
          <p:nvPr/>
        </p:nvSpPr>
        <p:spPr>
          <a:xfrm>
            <a:off x="2530294" y="3611269"/>
            <a:ext cx="93647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A: 30</a:t>
            </a:r>
          </a:p>
          <a:p>
            <a:endParaRPr lang="en-US" sz="28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4284189-AF30-49A3-B0BF-3A23197940F7}"/>
              </a:ext>
            </a:extLst>
          </p:cNvPr>
          <p:cNvSpPr txBox="1"/>
          <p:nvPr/>
        </p:nvSpPr>
        <p:spPr>
          <a:xfrm>
            <a:off x="5311676" y="3611268"/>
            <a:ext cx="93647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A: 30</a:t>
            </a:r>
          </a:p>
          <a:p>
            <a:r>
              <a:rPr lang="en-US" sz="2800" dirty="0"/>
              <a:t>B: 50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62F5FB0-E68E-420C-AC78-B9C47B5B43FA}"/>
              </a:ext>
            </a:extLst>
          </p:cNvPr>
          <p:cNvSpPr txBox="1"/>
          <p:nvPr/>
        </p:nvSpPr>
        <p:spPr>
          <a:xfrm>
            <a:off x="746390" y="2039013"/>
            <a:ext cx="10198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Día 2: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C0071CD-D20B-4EA5-B5FE-034FA32503E4}"/>
              </a:ext>
            </a:extLst>
          </p:cNvPr>
          <p:cNvSpPr txBox="1"/>
          <p:nvPr/>
        </p:nvSpPr>
        <p:spPr>
          <a:xfrm>
            <a:off x="1385306" y="3025546"/>
            <a:ext cx="93647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A: 30</a:t>
            </a:r>
          </a:p>
          <a:p>
            <a:r>
              <a:rPr lang="en-US" sz="2800" dirty="0"/>
              <a:t>B: 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00115E1-1B70-4068-8D82-635C95E1591E}"/>
              </a:ext>
            </a:extLst>
          </p:cNvPr>
          <p:cNvSpPr txBox="1"/>
          <p:nvPr/>
        </p:nvSpPr>
        <p:spPr>
          <a:xfrm>
            <a:off x="4039467" y="2980485"/>
            <a:ext cx="93647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A: 30</a:t>
            </a:r>
          </a:p>
          <a:p>
            <a:r>
              <a:rPr lang="en-US" sz="2800" dirty="0"/>
              <a:t>B: 50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61BF76B-CDB4-49B4-9D22-95907597D1AC}"/>
              </a:ext>
            </a:extLst>
          </p:cNvPr>
          <p:cNvSpPr txBox="1"/>
          <p:nvPr/>
        </p:nvSpPr>
        <p:spPr>
          <a:xfrm>
            <a:off x="6856238" y="3025545"/>
            <a:ext cx="93647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A: 10</a:t>
            </a:r>
          </a:p>
          <a:p>
            <a:r>
              <a:rPr lang="en-US" sz="2800" dirty="0"/>
              <a:t>B: 5</a:t>
            </a:r>
          </a:p>
        </p:txBody>
      </p:sp>
    </p:spTree>
    <p:extLst>
      <p:ext uri="{BB962C8B-B14F-4D97-AF65-F5344CB8AC3E}">
        <p14:creationId xmlns:p14="http://schemas.microsoft.com/office/powerpoint/2010/main" val="33300048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6FA46200-0C6C-4C31-AB58-EF1477AA5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95199"/>
            <a:ext cx="7886700" cy="1325563"/>
          </a:xfrm>
        </p:spPr>
        <p:txBody>
          <a:bodyPr/>
          <a:lstStyle/>
          <a:p>
            <a:r>
              <a:rPr lang="es-PE" dirty="0"/>
              <a:t>Ejemplo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EFB9321-CAAC-4F9B-B9DD-1D250872CC96}"/>
              </a:ext>
            </a:extLst>
          </p:cNvPr>
          <p:cNvCxnSpPr/>
          <p:nvPr/>
        </p:nvCxnSpPr>
        <p:spPr>
          <a:xfrm>
            <a:off x="500062" y="1539538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2758B197-F74C-4BB9-8E27-3DFB9CFA0545}"/>
              </a:ext>
            </a:extLst>
          </p:cNvPr>
          <p:cNvSpPr/>
          <p:nvPr/>
        </p:nvSpPr>
        <p:spPr>
          <a:xfrm>
            <a:off x="1256306" y="4190338"/>
            <a:ext cx="1065475" cy="10654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/>
              <a:t>S</a:t>
            </a:r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86622D5-24CB-458F-9A4D-50AF5F7E389B}"/>
              </a:ext>
            </a:extLst>
          </p:cNvPr>
          <p:cNvSpPr/>
          <p:nvPr/>
        </p:nvSpPr>
        <p:spPr>
          <a:xfrm>
            <a:off x="3974968" y="4190337"/>
            <a:ext cx="1065475" cy="10654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/>
              <a:t>T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7694C86-85E6-4545-B530-B9AE9F3B692E}"/>
              </a:ext>
            </a:extLst>
          </p:cNvPr>
          <p:cNvSpPr/>
          <p:nvPr/>
        </p:nvSpPr>
        <p:spPr>
          <a:xfrm>
            <a:off x="6791739" y="4190337"/>
            <a:ext cx="1065475" cy="10654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/>
              <a:t>R</a:t>
            </a:r>
            <a:endParaRPr lang="en-US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6CD046C-7AB8-4490-B8C6-38A6BF9034D7}"/>
              </a:ext>
            </a:extLst>
          </p:cNvPr>
          <p:cNvCxnSpPr>
            <a:stCxn id="3" idx="6"/>
            <a:endCxn id="15" idx="2"/>
          </p:cNvCxnSpPr>
          <p:nvPr/>
        </p:nvCxnSpPr>
        <p:spPr>
          <a:xfrm flipV="1">
            <a:off x="2321781" y="4723075"/>
            <a:ext cx="1653187" cy="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9925694-FDF1-4E27-88BC-D82BBCC5F5FA}"/>
              </a:ext>
            </a:extLst>
          </p:cNvPr>
          <p:cNvCxnSpPr>
            <a:cxnSpLocks/>
            <a:stCxn id="15" idx="6"/>
            <a:endCxn id="16" idx="2"/>
          </p:cNvCxnSpPr>
          <p:nvPr/>
        </p:nvCxnSpPr>
        <p:spPr>
          <a:xfrm>
            <a:off x="5040443" y="4723075"/>
            <a:ext cx="175129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62F5FB0-E68E-420C-AC78-B9C47B5B43FA}"/>
              </a:ext>
            </a:extLst>
          </p:cNvPr>
          <p:cNvSpPr txBox="1"/>
          <p:nvPr/>
        </p:nvSpPr>
        <p:spPr>
          <a:xfrm>
            <a:off x="746390" y="2039013"/>
            <a:ext cx="10198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Día 2: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C0071CD-D20B-4EA5-B5FE-034FA32503E4}"/>
              </a:ext>
            </a:extLst>
          </p:cNvPr>
          <p:cNvSpPr txBox="1"/>
          <p:nvPr/>
        </p:nvSpPr>
        <p:spPr>
          <a:xfrm>
            <a:off x="1385306" y="3025546"/>
            <a:ext cx="75373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A: 0</a:t>
            </a:r>
          </a:p>
          <a:p>
            <a:r>
              <a:rPr lang="en-US" sz="2800" dirty="0"/>
              <a:t>B: 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00115E1-1B70-4068-8D82-635C95E1591E}"/>
              </a:ext>
            </a:extLst>
          </p:cNvPr>
          <p:cNvSpPr txBox="1"/>
          <p:nvPr/>
        </p:nvSpPr>
        <p:spPr>
          <a:xfrm>
            <a:off x="4039467" y="2980485"/>
            <a:ext cx="93647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A: 30</a:t>
            </a:r>
          </a:p>
          <a:p>
            <a:r>
              <a:rPr lang="en-US" sz="2800" dirty="0"/>
              <a:t>B: 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61BF76B-CDB4-49B4-9D22-95907597D1AC}"/>
              </a:ext>
            </a:extLst>
          </p:cNvPr>
          <p:cNvSpPr txBox="1"/>
          <p:nvPr/>
        </p:nvSpPr>
        <p:spPr>
          <a:xfrm>
            <a:off x="6856238" y="3025545"/>
            <a:ext cx="93647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A: 40</a:t>
            </a:r>
          </a:p>
          <a:p>
            <a:r>
              <a:rPr lang="en-US" sz="2800" dirty="0"/>
              <a:t>B: 55</a:t>
            </a:r>
          </a:p>
        </p:txBody>
      </p:sp>
    </p:spTree>
    <p:extLst>
      <p:ext uri="{BB962C8B-B14F-4D97-AF65-F5344CB8AC3E}">
        <p14:creationId xmlns:p14="http://schemas.microsoft.com/office/powerpoint/2010/main" val="289340441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6FA46200-0C6C-4C31-AB58-EF1477AA5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95199"/>
            <a:ext cx="7886700" cy="1325563"/>
          </a:xfrm>
        </p:spPr>
        <p:txBody>
          <a:bodyPr/>
          <a:lstStyle/>
          <a:p>
            <a:r>
              <a:rPr lang="es-PE" dirty="0"/>
              <a:t>Ejemplo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EFB9321-CAAC-4F9B-B9DD-1D250872CC96}"/>
              </a:ext>
            </a:extLst>
          </p:cNvPr>
          <p:cNvCxnSpPr/>
          <p:nvPr/>
        </p:nvCxnSpPr>
        <p:spPr>
          <a:xfrm>
            <a:off x="500062" y="1539538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2758B197-F74C-4BB9-8E27-3DFB9CFA0545}"/>
              </a:ext>
            </a:extLst>
          </p:cNvPr>
          <p:cNvSpPr/>
          <p:nvPr/>
        </p:nvSpPr>
        <p:spPr>
          <a:xfrm>
            <a:off x="1256306" y="4190338"/>
            <a:ext cx="1065475" cy="10654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/>
              <a:t>S</a:t>
            </a:r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86622D5-24CB-458F-9A4D-50AF5F7E389B}"/>
              </a:ext>
            </a:extLst>
          </p:cNvPr>
          <p:cNvSpPr/>
          <p:nvPr/>
        </p:nvSpPr>
        <p:spPr>
          <a:xfrm>
            <a:off x="3974968" y="4190337"/>
            <a:ext cx="1065475" cy="10654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/>
              <a:t>T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7694C86-85E6-4545-B530-B9AE9F3B692E}"/>
              </a:ext>
            </a:extLst>
          </p:cNvPr>
          <p:cNvSpPr/>
          <p:nvPr/>
        </p:nvSpPr>
        <p:spPr>
          <a:xfrm>
            <a:off x="6791739" y="4190337"/>
            <a:ext cx="1065475" cy="10654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/>
              <a:t>R</a:t>
            </a:r>
            <a:endParaRPr lang="en-US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6CD046C-7AB8-4490-B8C6-38A6BF9034D7}"/>
              </a:ext>
            </a:extLst>
          </p:cNvPr>
          <p:cNvCxnSpPr>
            <a:stCxn id="3" idx="6"/>
            <a:endCxn id="15" idx="2"/>
          </p:cNvCxnSpPr>
          <p:nvPr/>
        </p:nvCxnSpPr>
        <p:spPr>
          <a:xfrm flipV="1">
            <a:off x="2321781" y="4723075"/>
            <a:ext cx="1653187" cy="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9925694-FDF1-4E27-88BC-D82BBCC5F5FA}"/>
              </a:ext>
            </a:extLst>
          </p:cNvPr>
          <p:cNvCxnSpPr>
            <a:cxnSpLocks/>
            <a:stCxn id="15" idx="6"/>
            <a:endCxn id="16" idx="2"/>
          </p:cNvCxnSpPr>
          <p:nvPr/>
        </p:nvCxnSpPr>
        <p:spPr>
          <a:xfrm>
            <a:off x="5040443" y="4723075"/>
            <a:ext cx="175129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4284189-AF30-49A3-B0BF-3A23197940F7}"/>
              </a:ext>
            </a:extLst>
          </p:cNvPr>
          <p:cNvSpPr txBox="1"/>
          <p:nvPr/>
        </p:nvSpPr>
        <p:spPr>
          <a:xfrm>
            <a:off x="5311676" y="3611268"/>
            <a:ext cx="93647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A: 30</a:t>
            </a:r>
          </a:p>
          <a:p>
            <a:endParaRPr lang="en-US" sz="28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62F5FB0-E68E-420C-AC78-B9C47B5B43FA}"/>
              </a:ext>
            </a:extLst>
          </p:cNvPr>
          <p:cNvSpPr txBox="1"/>
          <p:nvPr/>
        </p:nvSpPr>
        <p:spPr>
          <a:xfrm>
            <a:off x="746390" y="2039013"/>
            <a:ext cx="10198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Día 3: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C0071CD-D20B-4EA5-B5FE-034FA32503E4}"/>
              </a:ext>
            </a:extLst>
          </p:cNvPr>
          <p:cNvSpPr txBox="1"/>
          <p:nvPr/>
        </p:nvSpPr>
        <p:spPr>
          <a:xfrm>
            <a:off x="1385306" y="3025546"/>
            <a:ext cx="75373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A: 0</a:t>
            </a:r>
          </a:p>
          <a:p>
            <a:r>
              <a:rPr lang="en-US" sz="2800" dirty="0"/>
              <a:t>B: 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00115E1-1B70-4068-8D82-635C95E1591E}"/>
              </a:ext>
            </a:extLst>
          </p:cNvPr>
          <p:cNvSpPr txBox="1"/>
          <p:nvPr/>
        </p:nvSpPr>
        <p:spPr>
          <a:xfrm>
            <a:off x="4039467" y="2980485"/>
            <a:ext cx="93647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A: 30</a:t>
            </a:r>
          </a:p>
          <a:p>
            <a:r>
              <a:rPr lang="en-US" sz="2800" dirty="0"/>
              <a:t>B: 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61BF76B-CDB4-49B4-9D22-95907597D1AC}"/>
              </a:ext>
            </a:extLst>
          </p:cNvPr>
          <p:cNvSpPr txBox="1"/>
          <p:nvPr/>
        </p:nvSpPr>
        <p:spPr>
          <a:xfrm>
            <a:off x="6856238" y="3025545"/>
            <a:ext cx="93647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A: 40</a:t>
            </a:r>
          </a:p>
          <a:p>
            <a:r>
              <a:rPr lang="en-US" sz="2800" dirty="0"/>
              <a:t>B: 55</a:t>
            </a:r>
          </a:p>
        </p:txBody>
      </p:sp>
    </p:spTree>
    <p:extLst>
      <p:ext uri="{BB962C8B-B14F-4D97-AF65-F5344CB8AC3E}">
        <p14:creationId xmlns:p14="http://schemas.microsoft.com/office/powerpoint/2010/main" val="188077302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6FA46200-0C6C-4C31-AB58-EF1477AA5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95199"/>
            <a:ext cx="7886700" cy="1325563"/>
          </a:xfrm>
        </p:spPr>
        <p:txBody>
          <a:bodyPr/>
          <a:lstStyle/>
          <a:p>
            <a:r>
              <a:rPr lang="es-PE" dirty="0"/>
              <a:t>Ejemplo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EFB9321-CAAC-4F9B-B9DD-1D250872CC96}"/>
              </a:ext>
            </a:extLst>
          </p:cNvPr>
          <p:cNvCxnSpPr/>
          <p:nvPr/>
        </p:nvCxnSpPr>
        <p:spPr>
          <a:xfrm>
            <a:off x="500062" y="1539538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2758B197-F74C-4BB9-8E27-3DFB9CFA0545}"/>
              </a:ext>
            </a:extLst>
          </p:cNvPr>
          <p:cNvSpPr/>
          <p:nvPr/>
        </p:nvSpPr>
        <p:spPr>
          <a:xfrm>
            <a:off x="1256306" y="4190338"/>
            <a:ext cx="1065475" cy="10654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/>
              <a:t>S</a:t>
            </a:r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86622D5-24CB-458F-9A4D-50AF5F7E389B}"/>
              </a:ext>
            </a:extLst>
          </p:cNvPr>
          <p:cNvSpPr/>
          <p:nvPr/>
        </p:nvSpPr>
        <p:spPr>
          <a:xfrm>
            <a:off x="3974968" y="4190337"/>
            <a:ext cx="1065475" cy="10654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/>
              <a:t>T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7694C86-85E6-4545-B530-B9AE9F3B692E}"/>
              </a:ext>
            </a:extLst>
          </p:cNvPr>
          <p:cNvSpPr/>
          <p:nvPr/>
        </p:nvSpPr>
        <p:spPr>
          <a:xfrm>
            <a:off x="6791739" y="4190337"/>
            <a:ext cx="1065475" cy="10654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/>
              <a:t>R</a:t>
            </a:r>
            <a:endParaRPr lang="en-US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6CD046C-7AB8-4490-B8C6-38A6BF9034D7}"/>
              </a:ext>
            </a:extLst>
          </p:cNvPr>
          <p:cNvCxnSpPr>
            <a:stCxn id="3" idx="6"/>
            <a:endCxn id="15" idx="2"/>
          </p:cNvCxnSpPr>
          <p:nvPr/>
        </p:nvCxnSpPr>
        <p:spPr>
          <a:xfrm flipV="1">
            <a:off x="2321781" y="4723075"/>
            <a:ext cx="1653187" cy="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9925694-FDF1-4E27-88BC-D82BBCC5F5FA}"/>
              </a:ext>
            </a:extLst>
          </p:cNvPr>
          <p:cNvCxnSpPr>
            <a:cxnSpLocks/>
            <a:stCxn id="15" idx="6"/>
            <a:endCxn id="16" idx="2"/>
          </p:cNvCxnSpPr>
          <p:nvPr/>
        </p:nvCxnSpPr>
        <p:spPr>
          <a:xfrm>
            <a:off x="5040443" y="4723075"/>
            <a:ext cx="175129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62F5FB0-E68E-420C-AC78-B9C47B5B43FA}"/>
              </a:ext>
            </a:extLst>
          </p:cNvPr>
          <p:cNvSpPr txBox="1"/>
          <p:nvPr/>
        </p:nvSpPr>
        <p:spPr>
          <a:xfrm>
            <a:off x="746390" y="2039013"/>
            <a:ext cx="10198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Día 3: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C0071CD-D20B-4EA5-B5FE-034FA32503E4}"/>
              </a:ext>
            </a:extLst>
          </p:cNvPr>
          <p:cNvSpPr txBox="1"/>
          <p:nvPr/>
        </p:nvSpPr>
        <p:spPr>
          <a:xfrm>
            <a:off x="1385306" y="3025546"/>
            <a:ext cx="75373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A: 0</a:t>
            </a:r>
          </a:p>
          <a:p>
            <a:r>
              <a:rPr lang="en-US" sz="2800" dirty="0"/>
              <a:t>B: 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00115E1-1B70-4068-8D82-635C95E1591E}"/>
              </a:ext>
            </a:extLst>
          </p:cNvPr>
          <p:cNvSpPr txBox="1"/>
          <p:nvPr/>
        </p:nvSpPr>
        <p:spPr>
          <a:xfrm>
            <a:off x="4039467" y="2980485"/>
            <a:ext cx="75373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A: 0</a:t>
            </a:r>
          </a:p>
          <a:p>
            <a:r>
              <a:rPr lang="en-US" sz="2800" dirty="0"/>
              <a:t>B: 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61BF76B-CDB4-49B4-9D22-95907597D1AC}"/>
              </a:ext>
            </a:extLst>
          </p:cNvPr>
          <p:cNvSpPr txBox="1"/>
          <p:nvPr/>
        </p:nvSpPr>
        <p:spPr>
          <a:xfrm>
            <a:off x="6856238" y="3025545"/>
            <a:ext cx="93647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A: 70</a:t>
            </a:r>
          </a:p>
          <a:p>
            <a:r>
              <a:rPr lang="en-US" sz="2800" dirty="0"/>
              <a:t>B: 55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9BF9754-B75A-4CAB-B477-69C6296E8E43}"/>
              </a:ext>
            </a:extLst>
          </p:cNvPr>
          <p:cNvSpPr txBox="1"/>
          <p:nvPr/>
        </p:nvSpPr>
        <p:spPr>
          <a:xfrm>
            <a:off x="6856237" y="5384435"/>
            <a:ext cx="93647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A: 70</a:t>
            </a:r>
          </a:p>
          <a:p>
            <a:r>
              <a:rPr lang="en-US" sz="2800" dirty="0"/>
              <a:t>B: 55</a:t>
            </a:r>
          </a:p>
        </p:txBody>
      </p:sp>
    </p:spTree>
    <p:extLst>
      <p:ext uri="{BB962C8B-B14F-4D97-AF65-F5344CB8AC3E}">
        <p14:creationId xmlns:p14="http://schemas.microsoft.com/office/powerpoint/2010/main" val="210896730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5441" y="2439132"/>
            <a:ext cx="7499145" cy="1763074"/>
          </a:xfrm>
        </p:spPr>
        <p:txBody>
          <a:bodyPr>
            <a:noAutofit/>
          </a:bodyPr>
          <a:lstStyle/>
          <a:p>
            <a:r>
              <a:rPr lang="es-PE" sz="5400" b="1" dirty="0">
                <a:solidFill>
                  <a:schemeClr val="accent1">
                    <a:lumMod val="75000"/>
                  </a:schemeClr>
                </a:solidFill>
              </a:rPr>
              <a:t>Aplicación y resultados</a:t>
            </a:r>
            <a:endParaRPr lang="en-US" sz="5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E013FEA-3043-42DE-9DD8-E4D3B1FFADDC}"/>
              </a:ext>
            </a:extLst>
          </p:cNvPr>
          <p:cNvCxnSpPr/>
          <p:nvPr/>
        </p:nvCxnSpPr>
        <p:spPr>
          <a:xfrm>
            <a:off x="424759" y="4040694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373961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F20E2E7-22AE-491D-BB2C-22FDDA1D49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PE" sz="4000" dirty="0"/>
              <a:t>Extracción y procesamiento de datos</a:t>
            </a:r>
            <a:endParaRPr lang="en-US" sz="4000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C71A339-E875-489F-87F7-4A672FF90B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68121" y="1690689"/>
            <a:ext cx="6654745" cy="4562248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320BB8E-5FCE-4289-A560-46A231C1BBAE}"/>
              </a:ext>
            </a:extLst>
          </p:cNvPr>
          <p:cNvCxnSpPr/>
          <p:nvPr/>
        </p:nvCxnSpPr>
        <p:spPr>
          <a:xfrm>
            <a:off x="500062" y="1539538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805812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F20E2E7-22AE-491D-BB2C-22FDDA1D49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PE" sz="4000" dirty="0"/>
              <a:t>Extracción y procesamiento de datos</a:t>
            </a:r>
            <a:endParaRPr lang="en-US" sz="4000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320BB8E-5FCE-4289-A560-46A231C1BBAE}"/>
              </a:ext>
            </a:extLst>
          </p:cNvPr>
          <p:cNvCxnSpPr/>
          <p:nvPr/>
        </p:nvCxnSpPr>
        <p:spPr>
          <a:xfrm>
            <a:off x="500062" y="1539538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DC1D179-EFE5-49D5-8682-97DCA3C698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66175" y="1825625"/>
            <a:ext cx="681165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11480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5D6DE01-0E9F-4B95-B893-8497053C4B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110702"/>
            <a:ext cx="7886700" cy="4351338"/>
          </a:xfrm>
        </p:spPr>
        <p:txBody>
          <a:bodyPr>
            <a:normAutofit/>
          </a:bodyPr>
          <a:lstStyle/>
          <a:p>
            <a:r>
              <a:rPr lang="es-ES" dirty="0"/>
              <a:t>17 almacenes</a:t>
            </a:r>
          </a:p>
          <a:p>
            <a:r>
              <a:rPr lang="es-ES" dirty="0"/>
              <a:t>53 tambos</a:t>
            </a:r>
          </a:p>
          <a:p>
            <a:r>
              <a:rPr lang="es-ES" dirty="0"/>
              <a:t>107 aristas</a:t>
            </a:r>
          </a:p>
          <a:p>
            <a:r>
              <a:rPr lang="es-ES" dirty="0"/>
              <a:t>4 ítems (kit de alimentos, kit de abrigo, kit </a:t>
            </a:r>
            <a:r>
              <a:rPr lang="es-ES" dirty="0" err="1"/>
              <a:t>agrorural</a:t>
            </a:r>
            <a:r>
              <a:rPr lang="es-ES" dirty="0"/>
              <a:t>, kit vivienda)</a:t>
            </a:r>
          </a:p>
          <a:p>
            <a:r>
              <a:rPr lang="es-ES" dirty="0"/>
              <a:t>3 tipos de vehículos</a:t>
            </a:r>
          </a:p>
          <a:p>
            <a:r>
              <a:rPr lang="es-ES" dirty="0"/>
              <a:t>Horizonte de 20 días</a:t>
            </a:r>
          </a:p>
          <a:p>
            <a:endParaRPr lang="en-US" dirty="0"/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6FA46200-0C6C-4C31-AB58-EF1477AA5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95199"/>
            <a:ext cx="7886700" cy="1325563"/>
          </a:xfrm>
        </p:spPr>
        <p:txBody>
          <a:bodyPr/>
          <a:lstStyle/>
          <a:p>
            <a:r>
              <a:rPr lang="es-PE" dirty="0"/>
              <a:t>Ejecución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EFB9321-CAAC-4F9B-B9DD-1D250872CC96}"/>
              </a:ext>
            </a:extLst>
          </p:cNvPr>
          <p:cNvCxnSpPr/>
          <p:nvPr/>
        </p:nvCxnSpPr>
        <p:spPr>
          <a:xfrm>
            <a:off x="500062" y="1539538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4633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593C34E-11C5-4472-908E-759EE05478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7155" y="342900"/>
            <a:ext cx="4389689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24093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5D6DE01-0E9F-4B95-B893-8497053C4B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992368"/>
            <a:ext cx="7886700" cy="4351338"/>
          </a:xfrm>
        </p:spPr>
        <p:txBody>
          <a:bodyPr>
            <a:normAutofit lnSpcReduction="10000"/>
          </a:bodyPr>
          <a:lstStyle/>
          <a:p>
            <a:r>
              <a:rPr lang="es-ES" dirty="0"/>
              <a:t>Lenguaje de modelado: AMPL</a:t>
            </a:r>
          </a:p>
          <a:p>
            <a:r>
              <a:rPr lang="es-ES" dirty="0" err="1"/>
              <a:t>Solver</a:t>
            </a:r>
            <a:r>
              <a:rPr lang="es-ES" dirty="0"/>
              <a:t>: GNU Linear </a:t>
            </a:r>
            <a:r>
              <a:rPr lang="es-ES" dirty="0" err="1"/>
              <a:t>Programming</a:t>
            </a:r>
            <a:r>
              <a:rPr lang="es-ES" dirty="0"/>
              <a:t> Kit (GLPK)</a:t>
            </a:r>
          </a:p>
          <a:p>
            <a:r>
              <a:rPr lang="es-PE" dirty="0"/>
              <a:t>Procesador: Intel® Core™ i7-4510U CPU @2.00GHz 2.60GHz</a:t>
            </a:r>
          </a:p>
          <a:p>
            <a:r>
              <a:rPr lang="es-PE" dirty="0"/>
              <a:t>RAM: 8.00 GB</a:t>
            </a:r>
          </a:p>
          <a:p>
            <a:r>
              <a:rPr lang="es-PE" dirty="0"/>
              <a:t>45,465 variables</a:t>
            </a:r>
          </a:p>
          <a:p>
            <a:r>
              <a:rPr lang="es-PE" dirty="0"/>
              <a:t>25,666 restricciones</a:t>
            </a:r>
          </a:p>
          <a:p>
            <a:r>
              <a:rPr lang="es-PE" dirty="0"/>
              <a:t>Tiempo de ejecución: 109.9 segundos</a:t>
            </a:r>
          </a:p>
          <a:p>
            <a:r>
              <a:rPr lang="es-PE" dirty="0"/>
              <a:t>Memoria usada: 88.7 MB</a:t>
            </a:r>
          </a:p>
          <a:p>
            <a:endParaRPr lang="en-US" dirty="0"/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6FA46200-0C6C-4C31-AB58-EF1477AA5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95199"/>
            <a:ext cx="7886700" cy="1325563"/>
          </a:xfrm>
        </p:spPr>
        <p:txBody>
          <a:bodyPr/>
          <a:lstStyle/>
          <a:p>
            <a:r>
              <a:rPr lang="es-PE" dirty="0"/>
              <a:t>Ejecución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EFB9321-CAAC-4F9B-B9DD-1D250872CC96}"/>
              </a:ext>
            </a:extLst>
          </p:cNvPr>
          <p:cNvCxnSpPr/>
          <p:nvPr/>
        </p:nvCxnSpPr>
        <p:spPr>
          <a:xfrm>
            <a:off x="500062" y="1539538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890158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6FA46200-0C6C-4C31-AB58-EF1477AA5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95199"/>
            <a:ext cx="7886700" cy="1325563"/>
          </a:xfrm>
        </p:spPr>
        <p:txBody>
          <a:bodyPr/>
          <a:lstStyle/>
          <a:p>
            <a:r>
              <a:rPr lang="es-PE" dirty="0"/>
              <a:t>Resultados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EFB9321-CAAC-4F9B-B9DD-1D250872CC96}"/>
              </a:ext>
            </a:extLst>
          </p:cNvPr>
          <p:cNvCxnSpPr/>
          <p:nvPr/>
        </p:nvCxnSpPr>
        <p:spPr>
          <a:xfrm>
            <a:off x="500062" y="1539538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138D6453-04BC-460E-AB15-E1D6FE0434CA}"/>
              </a:ext>
            </a:extLst>
          </p:cNvPr>
          <p:cNvSpPr txBox="1"/>
          <p:nvPr/>
        </p:nvSpPr>
        <p:spPr>
          <a:xfrm>
            <a:off x="385931" y="6044052"/>
            <a:ext cx="8758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Reducci</a:t>
            </a:r>
            <a:r>
              <a:rPr lang="es-PE" dirty="0" err="1"/>
              <a:t>ón</a:t>
            </a:r>
            <a:r>
              <a:rPr lang="es-PE" dirty="0"/>
              <a:t> de la demanda insatisfecha a lo largo de los días asignados para la distribución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50D6F4B-702B-4202-9ABB-518D99F54A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7613"/>
          <a:stretch/>
        </p:blipFill>
        <p:spPr>
          <a:xfrm>
            <a:off x="1061889" y="1723383"/>
            <a:ext cx="7020221" cy="3986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92507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6FA46200-0C6C-4C31-AB58-EF1477AA5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95199"/>
            <a:ext cx="7886700" cy="1325563"/>
          </a:xfrm>
        </p:spPr>
        <p:txBody>
          <a:bodyPr/>
          <a:lstStyle/>
          <a:p>
            <a:r>
              <a:rPr lang="es-PE" dirty="0"/>
              <a:t>Resultados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EFB9321-CAAC-4F9B-B9DD-1D250872CC96}"/>
              </a:ext>
            </a:extLst>
          </p:cNvPr>
          <p:cNvCxnSpPr/>
          <p:nvPr/>
        </p:nvCxnSpPr>
        <p:spPr>
          <a:xfrm>
            <a:off x="500062" y="1539538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138D6453-04BC-460E-AB15-E1D6FE0434CA}"/>
              </a:ext>
            </a:extLst>
          </p:cNvPr>
          <p:cNvSpPr txBox="1"/>
          <p:nvPr/>
        </p:nvSpPr>
        <p:spPr>
          <a:xfrm>
            <a:off x="1179409" y="6239977"/>
            <a:ext cx="6634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Distribuci</a:t>
            </a:r>
            <a:r>
              <a:rPr lang="es-PE" dirty="0" err="1"/>
              <a:t>ón</a:t>
            </a:r>
            <a:r>
              <a:rPr lang="es-PE" dirty="0"/>
              <a:t> de días necesarios para entregar toda la cantidad de kits</a:t>
            </a:r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EC06399-B294-4E5F-AB61-372AEA8EE8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4996" y="1716832"/>
            <a:ext cx="3417406" cy="229653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9A51D38-22AE-491A-80F4-0BB4AE3620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2188" y="1711910"/>
            <a:ext cx="3396692" cy="23095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E471F31-3281-4953-8208-27544C834A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2596" y="4021460"/>
            <a:ext cx="3211743" cy="214581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C4870AC-5F87-423A-B89D-5211E0F65D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53020" y="4013368"/>
            <a:ext cx="3142250" cy="215119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19577F3-A8E8-4262-B2D9-C478DA35B414}"/>
              </a:ext>
            </a:extLst>
          </p:cNvPr>
          <p:cNvSpPr txBox="1"/>
          <p:nvPr/>
        </p:nvSpPr>
        <p:spPr>
          <a:xfrm>
            <a:off x="2206721" y="1886291"/>
            <a:ext cx="2094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KITS DE ALIMENTOS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7615BB7-7294-4969-A829-40AE2EB66CD3}"/>
              </a:ext>
            </a:extLst>
          </p:cNvPr>
          <p:cNvSpPr txBox="1"/>
          <p:nvPr/>
        </p:nvSpPr>
        <p:spPr>
          <a:xfrm>
            <a:off x="6274478" y="1870263"/>
            <a:ext cx="1720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KITS DE ABRIGO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B689CA8-2AF8-4390-AD77-5693D2A7992B}"/>
              </a:ext>
            </a:extLst>
          </p:cNvPr>
          <p:cNvSpPr txBox="1"/>
          <p:nvPr/>
        </p:nvSpPr>
        <p:spPr>
          <a:xfrm>
            <a:off x="2206721" y="4182828"/>
            <a:ext cx="2080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KITS AGRORURALES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297A871-F8F0-41FF-BA85-6238605BE362}"/>
              </a:ext>
            </a:extLst>
          </p:cNvPr>
          <p:cNvSpPr txBox="1"/>
          <p:nvPr/>
        </p:nvSpPr>
        <p:spPr>
          <a:xfrm>
            <a:off x="6098725" y="4182828"/>
            <a:ext cx="1896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KITS DE VIVIENDA</a:t>
            </a:r>
          </a:p>
        </p:txBody>
      </p:sp>
    </p:spTree>
    <p:extLst>
      <p:ext uri="{BB962C8B-B14F-4D97-AF65-F5344CB8AC3E}">
        <p14:creationId xmlns:p14="http://schemas.microsoft.com/office/powerpoint/2010/main" val="283691130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5D6DE01-0E9F-4B95-B893-8497053C4B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992368"/>
            <a:ext cx="7886700" cy="4351338"/>
          </a:xfrm>
        </p:spPr>
        <p:txBody>
          <a:bodyPr>
            <a:normAutofit/>
          </a:bodyPr>
          <a:lstStyle/>
          <a:p>
            <a:pPr algn="just"/>
            <a:r>
              <a:rPr lang="es-PE" dirty="0"/>
              <a:t>Es</a:t>
            </a:r>
            <a:r>
              <a:rPr lang="en-US" dirty="0"/>
              <a:t> viable la </a:t>
            </a:r>
            <a:r>
              <a:rPr lang="es-PE" dirty="0"/>
              <a:t>utilización de modelos de programación lineal para la toma de decisiones orientada a la distribución de ayuda humanitaria</a:t>
            </a:r>
          </a:p>
          <a:p>
            <a:pPr algn="just"/>
            <a:r>
              <a:rPr lang="es-PE" dirty="0"/>
              <a:t>El modelo presentado permite además realizar ajustes al peso de cada objetivo para establecer prioridades diferentes</a:t>
            </a:r>
          </a:p>
          <a:p>
            <a:pPr algn="just"/>
            <a:r>
              <a:rPr lang="es-PE" dirty="0"/>
              <a:t>Asimismo, permite representar escenarios tanto del comienzo como la mitad de la intervención</a:t>
            </a:r>
          </a:p>
          <a:p>
            <a:pPr algn="just"/>
            <a:r>
              <a:rPr lang="es-PE" dirty="0"/>
              <a:t>El modelo es extensible y adaptable a otros casos de distribución de ayuda humanitaria</a:t>
            </a:r>
          </a:p>
          <a:p>
            <a:pPr algn="just"/>
            <a:endParaRPr lang="en-US" dirty="0"/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6FA46200-0C6C-4C31-AB58-EF1477AA5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95199"/>
            <a:ext cx="7886700" cy="1325563"/>
          </a:xfrm>
        </p:spPr>
        <p:txBody>
          <a:bodyPr/>
          <a:lstStyle/>
          <a:p>
            <a:r>
              <a:rPr lang="es-PE" dirty="0"/>
              <a:t>Conclusiones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EFB9321-CAAC-4F9B-B9DD-1D250872CC96}"/>
              </a:ext>
            </a:extLst>
          </p:cNvPr>
          <p:cNvCxnSpPr/>
          <p:nvPr/>
        </p:nvCxnSpPr>
        <p:spPr>
          <a:xfrm>
            <a:off x="500062" y="1539538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24216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F1D8BFE-1766-4EB6-8E6C-5FA18F8070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5"/>
          <a:stretch/>
        </p:blipFill>
        <p:spPr>
          <a:xfrm>
            <a:off x="2138362" y="292894"/>
            <a:ext cx="4879301" cy="6272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4175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2030651-1917-41D4-B0B6-CB272809DC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5197" y="1858203"/>
            <a:ext cx="2218356" cy="324666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EF26DC6-0BEA-4CF7-92EC-D452AF9A8C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649" y="251349"/>
            <a:ext cx="2176886" cy="31065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01A050-8A4B-48A9-B078-C23924FAD6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9659" y="358546"/>
            <a:ext cx="1941841" cy="299931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4EE5783-334D-4265-BCFA-25354A3E2C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022" y="3605206"/>
            <a:ext cx="2495753" cy="30811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399A98D-F0A7-4D54-B231-5E432A03B0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49659" y="3667014"/>
            <a:ext cx="2041976" cy="2957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3430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C6C43C8-7422-4280-AC36-B0ADF7E80B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7668" y="588169"/>
            <a:ext cx="5174695" cy="5786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6135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5F57568-4440-4BCF-BB5A-0E0A4CC5F2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7169" y="495300"/>
            <a:ext cx="4552950" cy="18383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42A8A0F-8D8F-4C97-A220-E24C86B9BF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638" y="2509837"/>
            <a:ext cx="4338447" cy="18383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D642F99-FBC7-4782-AC32-67E8827AFC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3963" y="2478880"/>
            <a:ext cx="3672313" cy="19002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4701EB7-3EEA-456B-9811-F126B5D4C7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19326" y="4664867"/>
            <a:ext cx="4889111" cy="1512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4743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948</TotalTime>
  <Words>911</Words>
  <Application>Microsoft Office PowerPoint</Application>
  <PresentationFormat>On-screen Show (4:3)</PresentationFormat>
  <Paragraphs>269</Paragraphs>
  <Slides>53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8" baseType="lpstr">
      <vt:lpstr>Aparajita</vt:lpstr>
      <vt:lpstr>Arial</vt:lpstr>
      <vt:lpstr>Calibri</vt:lpstr>
      <vt:lpstr>Calibri Light</vt:lpstr>
      <vt:lpstr>Office Theme</vt:lpstr>
      <vt:lpstr>Algoritmo Genético Multiobjetivo para la Optimización de la Distribución de Ayuda Humanitaria en Caso de Desastres Naturales</vt:lpstr>
      <vt:lpstr>Agenda</vt:lpstr>
      <vt:lpstr>Caso de aplicación</vt:lpstr>
      <vt:lpstr>Construcción de una instancia real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Próximos pasos</vt:lpstr>
      <vt:lpstr>Próximos pasos</vt:lpstr>
      <vt:lpstr>Próximos pasos</vt:lpstr>
      <vt:lpstr>Referencias</vt:lpstr>
      <vt:lpstr>Objetivos Específicos</vt:lpstr>
      <vt:lpstr>¿Cómo distribuir la ayuda de forma más eficiente?</vt:lpstr>
      <vt:lpstr>Logística humanitaria</vt:lpstr>
      <vt:lpstr>Red de almacenes (INDECI)</vt:lpstr>
      <vt:lpstr>Logística humanitaria</vt:lpstr>
      <vt:lpstr>Conjuntos (entidades)</vt:lpstr>
      <vt:lpstr>Parámetros (1)</vt:lpstr>
      <vt:lpstr>Parámetros (2)</vt:lpstr>
      <vt:lpstr>Parámetros (3)</vt:lpstr>
      <vt:lpstr>Variables de decisión</vt:lpstr>
      <vt:lpstr>Función objetivo</vt:lpstr>
      <vt:lpstr>Restricciones (1)</vt:lpstr>
      <vt:lpstr>Restricciones (2)</vt:lpstr>
      <vt:lpstr>Restricciones (3)</vt:lpstr>
      <vt:lpstr>Próximos pasos</vt:lpstr>
      <vt:lpstr>Ejemplo</vt:lpstr>
      <vt:lpstr>PowerPoint Presentation</vt:lpstr>
      <vt:lpstr>Ejemplo</vt:lpstr>
      <vt:lpstr>Ejemplo</vt:lpstr>
      <vt:lpstr>Ejemplo</vt:lpstr>
      <vt:lpstr>Ejemplo</vt:lpstr>
      <vt:lpstr>Ejemplo</vt:lpstr>
      <vt:lpstr>Ejemplo</vt:lpstr>
      <vt:lpstr>Aplicación y resultados</vt:lpstr>
      <vt:lpstr>Extracción y procesamiento de datos</vt:lpstr>
      <vt:lpstr>Extracción y procesamiento de datos</vt:lpstr>
      <vt:lpstr>Ejecución</vt:lpstr>
      <vt:lpstr>Ejecución</vt:lpstr>
      <vt:lpstr>Resultados</vt:lpstr>
      <vt:lpstr>Resultados</vt:lpstr>
      <vt:lpstr>Conclusiones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Learning</dc:title>
  <dc:creator>Robert Aduviri</dc:creator>
  <cp:lastModifiedBy>Robert Aduviri</cp:lastModifiedBy>
  <cp:revision>85</cp:revision>
  <dcterms:created xsi:type="dcterms:W3CDTF">2017-07-06T05:23:08Z</dcterms:created>
  <dcterms:modified xsi:type="dcterms:W3CDTF">2018-03-26T23:13:57Z</dcterms:modified>
</cp:coreProperties>
</file>